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0"/>
  </p:notesMasterIdLst>
  <p:sldIdLst>
    <p:sldId id="263" r:id="rId5"/>
    <p:sldId id="256" r:id="rId6"/>
    <p:sldId id="257" r:id="rId7"/>
    <p:sldId id="258" r:id="rId8"/>
    <p:sldId id="259" r:id="rId9"/>
  </p:sldIdLst>
  <p:sldSz cx="7556500" cy="10693400"/>
  <p:notesSz cx="7556500" cy="10693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36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6452F2-C975-0A40-AD97-AB42237A48FB}" v="23" dt="2025-03-05T16:31:00.88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70"/>
    <p:restoredTop sz="94604"/>
  </p:normalViewPr>
  <p:slideViewPr>
    <p:cSldViewPr>
      <p:cViewPr varScale="1">
        <p:scale>
          <a:sx n="77" d="100"/>
          <a:sy n="77" d="100"/>
        </p:scale>
        <p:origin x="3168" y="20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5013" cy="536575"/>
          </a:xfrm>
          <a:prstGeom prst="rect">
            <a:avLst/>
          </a:prstGeom>
        </p:spPr>
        <p:txBody>
          <a:bodyPr vert="horz" lIns="91440" tIns="45720" rIns="91440" bIns="45720" rtlCol="0"/>
          <a:lstStyle>
            <a:lvl1pPr algn="l">
              <a:defRPr sz="1200"/>
            </a:lvl1pPr>
          </a:lstStyle>
          <a:p>
            <a:endParaRPr lang="en-HU"/>
          </a:p>
        </p:txBody>
      </p:sp>
      <p:sp>
        <p:nvSpPr>
          <p:cNvPr id="3" name="Date Placeholder 2"/>
          <p:cNvSpPr>
            <a:spLocks noGrp="1"/>
          </p:cNvSpPr>
          <p:nvPr>
            <p:ph type="dt" idx="1"/>
          </p:nvPr>
        </p:nvSpPr>
        <p:spPr>
          <a:xfrm>
            <a:off x="4279900" y="0"/>
            <a:ext cx="3275013" cy="536575"/>
          </a:xfrm>
          <a:prstGeom prst="rect">
            <a:avLst/>
          </a:prstGeom>
        </p:spPr>
        <p:txBody>
          <a:bodyPr vert="horz" lIns="91440" tIns="45720" rIns="91440" bIns="45720" rtlCol="0"/>
          <a:lstStyle>
            <a:lvl1pPr algn="r">
              <a:defRPr sz="1200"/>
            </a:lvl1pPr>
          </a:lstStyle>
          <a:p>
            <a:fld id="{189AA3CF-EC9B-C146-9646-6EFD2836B8D7}" type="datetimeFigureOut">
              <a:rPr lang="en-HU" smtClean="0"/>
              <a:t>3/6/25</a:t>
            </a:fld>
            <a:endParaRPr lang="en-HU"/>
          </a:p>
        </p:txBody>
      </p:sp>
      <p:sp>
        <p:nvSpPr>
          <p:cNvPr id="4" name="Slide Image Placeholder 3"/>
          <p:cNvSpPr>
            <a:spLocks noGrp="1" noRot="1" noChangeAspect="1"/>
          </p:cNvSpPr>
          <p:nvPr>
            <p:ph type="sldImg" idx="2"/>
          </p:nvPr>
        </p:nvSpPr>
        <p:spPr>
          <a:xfrm>
            <a:off x="2503488" y="1336675"/>
            <a:ext cx="2549525" cy="3608388"/>
          </a:xfrm>
          <a:prstGeom prst="rect">
            <a:avLst/>
          </a:prstGeom>
          <a:noFill/>
          <a:ln w="12700">
            <a:solidFill>
              <a:prstClr val="black"/>
            </a:solidFill>
          </a:ln>
        </p:spPr>
        <p:txBody>
          <a:bodyPr vert="horz" lIns="91440" tIns="45720" rIns="91440" bIns="45720" rtlCol="0" anchor="ctr"/>
          <a:lstStyle/>
          <a:p>
            <a:endParaRPr lang="en-HU"/>
          </a:p>
        </p:txBody>
      </p:sp>
      <p:sp>
        <p:nvSpPr>
          <p:cNvPr id="5" name="Notes Placeholder 4"/>
          <p:cNvSpPr>
            <a:spLocks noGrp="1"/>
          </p:cNvSpPr>
          <p:nvPr>
            <p:ph type="body" sz="quarter" idx="3"/>
          </p:nvPr>
        </p:nvSpPr>
        <p:spPr>
          <a:xfrm>
            <a:off x="755650" y="5146675"/>
            <a:ext cx="6045200" cy="42100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HU"/>
          </a:p>
        </p:txBody>
      </p:sp>
      <p:sp>
        <p:nvSpPr>
          <p:cNvPr id="6" name="Footer Placeholder 5"/>
          <p:cNvSpPr>
            <a:spLocks noGrp="1"/>
          </p:cNvSpPr>
          <p:nvPr>
            <p:ph type="ftr" sz="quarter" idx="4"/>
          </p:nvPr>
        </p:nvSpPr>
        <p:spPr>
          <a:xfrm>
            <a:off x="0" y="10156825"/>
            <a:ext cx="3275013" cy="536575"/>
          </a:xfrm>
          <a:prstGeom prst="rect">
            <a:avLst/>
          </a:prstGeom>
        </p:spPr>
        <p:txBody>
          <a:bodyPr vert="horz" lIns="91440" tIns="45720" rIns="91440" bIns="45720" rtlCol="0" anchor="b"/>
          <a:lstStyle>
            <a:lvl1pPr algn="l">
              <a:defRPr sz="1200"/>
            </a:lvl1pPr>
          </a:lstStyle>
          <a:p>
            <a:endParaRPr lang="en-HU"/>
          </a:p>
        </p:txBody>
      </p:sp>
      <p:sp>
        <p:nvSpPr>
          <p:cNvPr id="7" name="Slide Number Placeholder 6"/>
          <p:cNvSpPr>
            <a:spLocks noGrp="1"/>
          </p:cNvSpPr>
          <p:nvPr>
            <p:ph type="sldNum" sz="quarter" idx="5"/>
          </p:nvPr>
        </p:nvSpPr>
        <p:spPr>
          <a:xfrm>
            <a:off x="4279900" y="10156825"/>
            <a:ext cx="3275013" cy="536575"/>
          </a:xfrm>
          <a:prstGeom prst="rect">
            <a:avLst/>
          </a:prstGeom>
        </p:spPr>
        <p:txBody>
          <a:bodyPr vert="horz" lIns="91440" tIns="45720" rIns="91440" bIns="45720" rtlCol="0" anchor="b"/>
          <a:lstStyle>
            <a:lvl1pPr algn="r">
              <a:defRPr sz="1200"/>
            </a:lvl1pPr>
          </a:lstStyle>
          <a:p>
            <a:fld id="{F650658C-242B-DD47-9D84-52BC8B9737EA}" type="slidenum">
              <a:rPr lang="en-HU" smtClean="0"/>
              <a:t>‹nr.›</a:t>
            </a:fld>
            <a:endParaRPr lang="en-HU"/>
          </a:p>
        </p:txBody>
      </p:sp>
    </p:spTree>
    <p:extLst>
      <p:ext uri="{BB962C8B-B14F-4D97-AF65-F5344CB8AC3E}">
        <p14:creationId xmlns:p14="http://schemas.microsoft.com/office/powerpoint/2010/main" val="653363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U" dirty="0"/>
          </a:p>
        </p:txBody>
      </p:sp>
      <p:sp>
        <p:nvSpPr>
          <p:cNvPr id="4" name="Slide Number Placeholder 3"/>
          <p:cNvSpPr>
            <a:spLocks noGrp="1"/>
          </p:cNvSpPr>
          <p:nvPr>
            <p:ph type="sldNum" sz="quarter" idx="5"/>
          </p:nvPr>
        </p:nvSpPr>
        <p:spPr/>
        <p:txBody>
          <a:bodyPr/>
          <a:lstStyle/>
          <a:p>
            <a:fld id="{F650658C-242B-DD47-9D84-52BC8B9737EA}" type="slidenum">
              <a:rPr lang="en-HU" smtClean="0"/>
              <a:t>3</a:t>
            </a:fld>
            <a:endParaRPr lang="en-HU"/>
          </a:p>
        </p:txBody>
      </p:sp>
    </p:spTree>
    <p:extLst>
      <p:ext uri="{BB962C8B-B14F-4D97-AF65-F5344CB8AC3E}">
        <p14:creationId xmlns:p14="http://schemas.microsoft.com/office/powerpoint/2010/main" val="1397838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07299" y="436635"/>
            <a:ext cx="5645150" cy="2652395"/>
          </a:xfrm>
          <a:prstGeom prst="rect">
            <a:avLst/>
          </a:prstGeom>
        </p:spPr>
        <p:txBody>
          <a:bodyPr wrap="square" lIns="0" tIns="0" rIns="0" bIns="0">
            <a:spAutoFit/>
          </a:bodyPr>
          <a:lstStyle>
            <a:lvl1pPr>
              <a:defRPr sz="3000" b="1" i="0">
                <a:solidFill>
                  <a:srgbClr val="E50000"/>
                </a:solidFill>
                <a:latin typeface="Vodafone Rg"/>
                <a:cs typeface="Vodafone Rg"/>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sz="1200" b="1" i="0">
                <a:solidFill>
                  <a:srgbClr val="4A4C4F"/>
                </a:solidFill>
                <a:latin typeface="Vodafone Rg"/>
                <a:cs typeface="Vodafone Rg"/>
              </a:defRPr>
            </a:lvl1pPr>
          </a:lstStyle>
          <a:p>
            <a:endParaRPr/>
          </a:p>
        </p:txBody>
      </p:sp>
      <p:sp>
        <p:nvSpPr>
          <p:cNvPr id="4" name="Holder 4"/>
          <p:cNvSpPr>
            <a:spLocks noGrp="1"/>
          </p:cNvSpPr>
          <p:nvPr>
            <p:ph type="ftr" sz="quarter" idx="5"/>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Hybrid</a:t>
            </a:r>
            <a:r>
              <a:rPr spc="-15" dirty="0"/>
              <a:t> </a:t>
            </a:r>
            <a:r>
              <a:rPr dirty="0"/>
              <a:t>&amp;</a:t>
            </a:r>
            <a:r>
              <a:rPr spc="-15" dirty="0"/>
              <a:t> </a:t>
            </a:r>
            <a:r>
              <a:rPr dirty="0"/>
              <a:t>Remote</a:t>
            </a:r>
            <a:r>
              <a:rPr spc="-15" dirty="0"/>
              <a:t> </a:t>
            </a:r>
            <a:r>
              <a:rPr dirty="0"/>
              <a:t>Working</a:t>
            </a:r>
            <a:r>
              <a:rPr spc="-10" dirty="0"/>
              <a:t> </a:t>
            </a:r>
            <a:r>
              <a:rPr b="0" spc="-10" dirty="0">
                <a:latin typeface="Vodafone Rg"/>
                <a:cs typeface="Vodafone Rg"/>
              </a:rPr>
              <a:t>Guidelines</a:t>
            </a:r>
          </a:p>
        </p:txBody>
      </p:sp>
      <p:sp>
        <p:nvSpPr>
          <p:cNvPr id="5" name="Holder 5"/>
          <p:cNvSpPr>
            <a:spLocks noGrp="1"/>
          </p:cNvSpPr>
          <p:nvPr>
            <p:ph type="dt" sz="half" idx="6"/>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[Insert</a:t>
            </a:r>
            <a:r>
              <a:rPr spc="-20" dirty="0"/>
              <a:t> </a:t>
            </a:r>
            <a:r>
              <a:rPr dirty="0"/>
              <a:t>Company</a:t>
            </a:r>
            <a:r>
              <a:rPr spc="-20" dirty="0"/>
              <a:t> </a:t>
            </a:r>
            <a:r>
              <a:rPr spc="-10" dirty="0"/>
              <a:t>Name]</a:t>
            </a:r>
          </a:p>
        </p:txBody>
      </p:sp>
      <p:sp>
        <p:nvSpPr>
          <p:cNvPr id="6" name="Holder 6"/>
          <p:cNvSpPr>
            <a:spLocks noGrp="1"/>
          </p:cNvSpPr>
          <p:nvPr>
            <p:ph type="sldNum" sz="quarter" idx="7"/>
          </p:nvPr>
        </p:nvSpPr>
        <p:spPr/>
        <p:txBody>
          <a:bodyPr lIns="0" tIns="0" rIns="0" bIns="0"/>
          <a:lstStyle>
            <a:lvl1pPr>
              <a:defRPr sz="1200" b="1" i="0">
                <a:solidFill>
                  <a:srgbClr val="4A4C4F"/>
                </a:solidFill>
                <a:latin typeface="Vodafone Rg"/>
                <a:cs typeface="Vodafone Rg"/>
              </a:defRPr>
            </a:lvl1pPr>
          </a:lstStyle>
          <a:p>
            <a:pPr marL="37465">
              <a:lnSpc>
                <a:spcPts val="1420"/>
              </a:lnSpc>
            </a:pPr>
            <a:fld id="{81D60167-4931-47E6-BA6A-407CBD079E47}" type="slidenum">
              <a:rPr dirty="0"/>
              <a:t>‹nr.›</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E50000"/>
                </a:solidFill>
                <a:latin typeface="Vodafone Rg"/>
                <a:cs typeface="Vodafone Rg"/>
              </a:defRPr>
            </a:lvl1pPr>
          </a:lstStyle>
          <a:p>
            <a:endParaRPr/>
          </a:p>
        </p:txBody>
      </p:sp>
      <p:sp>
        <p:nvSpPr>
          <p:cNvPr id="3" name="Holder 3"/>
          <p:cNvSpPr>
            <a:spLocks noGrp="1"/>
          </p:cNvSpPr>
          <p:nvPr>
            <p:ph type="body" idx="1"/>
          </p:nvPr>
        </p:nvSpPr>
        <p:spPr/>
        <p:txBody>
          <a:bodyPr lIns="0" tIns="0" rIns="0" bIns="0"/>
          <a:lstStyle>
            <a:lvl1pPr>
              <a:defRPr sz="1200" b="1" i="0">
                <a:solidFill>
                  <a:srgbClr val="4A4C4F"/>
                </a:solidFill>
                <a:latin typeface="Vodafone Rg"/>
                <a:cs typeface="Vodafone Rg"/>
              </a:defRPr>
            </a:lvl1pPr>
          </a:lstStyle>
          <a:p>
            <a:endParaRPr/>
          </a:p>
        </p:txBody>
      </p:sp>
      <p:sp>
        <p:nvSpPr>
          <p:cNvPr id="4" name="Holder 4"/>
          <p:cNvSpPr>
            <a:spLocks noGrp="1"/>
          </p:cNvSpPr>
          <p:nvPr>
            <p:ph type="ftr" sz="quarter" idx="5"/>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Hybrid</a:t>
            </a:r>
            <a:r>
              <a:rPr spc="-15" dirty="0"/>
              <a:t> </a:t>
            </a:r>
            <a:r>
              <a:rPr dirty="0"/>
              <a:t>&amp;</a:t>
            </a:r>
            <a:r>
              <a:rPr spc="-15" dirty="0"/>
              <a:t> </a:t>
            </a:r>
            <a:r>
              <a:rPr dirty="0"/>
              <a:t>Remote</a:t>
            </a:r>
            <a:r>
              <a:rPr spc="-15" dirty="0"/>
              <a:t> </a:t>
            </a:r>
            <a:r>
              <a:rPr dirty="0"/>
              <a:t>Working</a:t>
            </a:r>
            <a:r>
              <a:rPr spc="-10" dirty="0"/>
              <a:t> </a:t>
            </a:r>
            <a:r>
              <a:rPr b="0" spc="-10" dirty="0">
                <a:latin typeface="Vodafone Rg"/>
                <a:cs typeface="Vodafone Rg"/>
              </a:rPr>
              <a:t>Guidelines</a:t>
            </a:r>
          </a:p>
        </p:txBody>
      </p:sp>
      <p:sp>
        <p:nvSpPr>
          <p:cNvPr id="5" name="Holder 5"/>
          <p:cNvSpPr>
            <a:spLocks noGrp="1"/>
          </p:cNvSpPr>
          <p:nvPr>
            <p:ph type="dt" sz="half" idx="6"/>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[Insert</a:t>
            </a:r>
            <a:r>
              <a:rPr spc="-20" dirty="0"/>
              <a:t> </a:t>
            </a:r>
            <a:r>
              <a:rPr dirty="0"/>
              <a:t>Company</a:t>
            </a:r>
            <a:r>
              <a:rPr spc="-20" dirty="0"/>
              <a:t> </a:t>
            </a:r>
            <a:r>
              <a:rPr spc="-10" dirty="0"/>
              <a:t>Name]</a:t>
            </a:r>
          </a:p>
        </p:txBody>
      </p:sp>
      <p:sp>
        <p:nvSpPr>
          <p:cNvPr id="6" name="Holder 6"/>
          <p:cNvSpPr>
            <a:spLocks noGrp="1"/>
          </p:cNvSpPr>
          <p:nvPr>
            <p:ph type="sldNum" sz="quarter" idx="7"/>
          </p:nvPr>
        </p:nvSpPr>
        <p:spPr/>
        <p:txBody>
          <a:bodyPr lIns="0" tIns="0" rIns="0" bIns="0"/>
          <a:lstStyle>
            <a:lvl1pPr>
              <a:defRPr sz="1200" b="1" i="0">
                <a:solidFill>
                  <a:srgbClr val="4A4C4F"/>
                </a:solidFill>
                <a:latin typeface="Vodafone Rg"/>
                <a:cs typeface="Vodafone Rg"/>
              </a:defRPr>
            </a:lvl1pPr>
          </a:lstStyle>
          <a:p>
            <a:pPr marL="37465">
              <a:lnSpc>
                <a:spcPts val="1420"/>
              </a:lnSpc>
            </a:pPr>
            <a:fld id="{81D60167-4931-47E6-BA6A-407CBD079E47}" type="slidenum">
              <a:rPr dirty="0"/>
              <a:t>‹nr.›</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E50000"/>
                </a:solidFill>
                <a:latin typeface="Vodafone Rg"/>
                <a:cs typeface="Vodafone Rg"/>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Hybrid</a:t>
            </a:r>
            <a:r>
              <a:rPr spc="-15" dirty="0"/>
              <a:t> </a:t>
            </a:r>
            <a:r>
              <a:rPr dirty="0"/>
              <a:t>&amp;</a:t>
            </a:r>
            <a:r>
              <a:rPr spc="-15" dirty="0"/>
              <a:t> </a:t>
            </a:r>
            <a:r>
              <a:rPr dirty="0"/>
              <a:t>Remote</a:t>
            </a:r>
            <a:r>
              <a:rPr spc="-15" dirty="0"/>
              <a:t> </a:t>
            </a:r>
            <a:r>
              <a:rPr dirty="0"/>
              <a:t>Working</a:t>
            </a:r>
            <a:r>
              <a:rPr spc="-10" dirty="0"/>
              <a:t> </a:t>
            </a:r>
            <a:r>
              <a:rPr b="0" spc="-10" dirty="0">
                <a:latin typeface="Vodafone Rg"/>
                <a:cs typeface="Vodafone Rg"/>
              </a:rPr>
              <a:t>Guidelines</a:t>
            </a:r>
          </a:p>
        </p:txBody>
      </p:sp>
      <p:sp>
        <p:nvSpPr>
          <p:cNvPr id="6" name="Holder 6"/>
          <p:cNvSpPr>
            <a:spLocks noGrp="1"/>
          </p:cNvSpPr>
          <p:nvPr>
            <p:ph type="dt" sz="half" idx="6"/>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[Insert</a:t>
            </a:r>
            <a:r>
              <a:rPr spc="-20" dirty="0"/>
              <a:t> </a:t>
            </a:r>
            <a:r>
              <a:rPr dirty="0"/>
              <a:t>Company</a:t>
            </a:r>
            <a:r>
              <a:rPr spc="-20" dirty="0"/>
              <a:t> </a:t>
            </a:r>
            <a:r>
              <a:rPr spc="-10" dirty="0"/>
              <a:t>Name]</a:t>
            </a:r>
          </a:p>
        </p:txBody>
      </p:sp>
      <p:sp>
        <p:nvSpPr>
          <p:cNvPr id="7" name="Holder 7"/>
          <p:cNvSpPr>
            <a:spLocks noGrp="1"/>
          </p:cNvSpPr>
          <p:nvPr>
            <p:ph type="sldNum" sz="quarter" idx="7"/>
          </p:nvPr>
        </p:nvSpPr>
        <p:spPr/>
        <p:txBody>
          <a:bodyPr lIns="0" tIns="0" rIns="0" bIns="0"/>
          <a:lstStyle>
            <a:lvl1pPr>
              <a:defRPr sz="1200" b="1" i="0">
                <a:solidFill>
                  <a:srgbClr val="4A4C4F"/>
                </a:solidFill>
                <a:latin typeface="Vodafone Rg"/>
                <a:cs typeface="Vodafone Rg"/>
              </a:defRPr>
            </a:lvl1pPr>
          </a:lstStyle>
          <a:p>
            <a:pPr marL="37465">
              <a:lnSpc>
                <a:spcPts val="1420"/>
              </a:lnSpc>
            </a:pPr>
            <a:fld id="{81D60167-4931-47E6-BA6A-407CBD079E47}" type="slidenum">
              <a:rPr dirty="0"/>
              <a:t>‹nr.›</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E50000"/>
                </a:solidFill>
                <a:latin typeface="Vodafone Rg"/>
                <a:cs typeface="Vodafone Rg"/>
              </a:defRPr>
            </a:lvl1pPr>
          </a:lstStyle>
          <a:p>
            <a:endParaRPr/>
          </a:p>
        </p:txBody>
      </p:sp>
      <p:sp>
        <p:nvSpPr>
          <p:cNvPr id="3" name="Holder 3"/>
          <p:cNvSpPr>
            <a:spLocks noGrp="1"/>
          </p:cNvSpPr>
          <p:nvPr>
            <p:ph type="ftr" sz="quarter" idx="5"/>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Hybrid</a:t>
            </a:r>
            <a:r>
              <a:rPr spc="-15" dirty="0"/>
              <a:t> </a:t>
            </a:r>
            <a:r>
              <a:rPr dirty="0"/>
              <a:t>&amp;</a:t>
            </a:r>
            <a:r>
              <a:rPr spc="-15" dirty="0"/>
              <a:t> </a:t>
            </a:r>
            <a:r>
              <a:rPr dirty="0"/>
              <a:t>Remote</a:t>
            </a:r>
            <a:r>
              <a:rPr spc="-15" dirty="0"/>
              <a:t> </a:t>
            </a:r>
            <a:r>
              <a:rPr dirty="0"/>
              <a:t>Working</a:t>
            </a:r>
            <a:r>
              <a:rPr spc="-10" dirty="0"/>
              <a:t> </a:t>
            </a:r>
            <a:r>
              <a:rPr b="0" spc="-10" dirty="0">
                <a:latin typeface="Vodafone Rg"/>
                <a:cs typeface="Vodafone Rg"/>
              </a:rPr>
              <a:t>Guidelines</a:t>
            </a:r>
          </a:p>
        </p:txBody>
      </p:sp>
      <p:sp>
        <p:nvSpPr>
          <p:cNvPr id="4" name="Holder 4"/>
          <p:cNvSpPr>
            <a:spLocks noGrp="1"/>
          </p:cNvSpPr>
          <p:nvPr>
            <p:ph type="dt" sz="half" idx="6"/>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[Insert</a:t>
            </a:r>
            <a:r>
              <a:rPr spc="-20" dirty="0"/>
              <a:t> </a:t>
            </a:r>
            <a:r>
              <a:rPr dirty="0"/>
              <a:t>Company</a:t>
            </a:r>
            <a:r>
              <a:rPr spc="-20" dirty="0"/>
              <a:t> </a:t>
            </a:r>
            <a:r>
              <a:rPr spc="-10" dirty="0"/>
              <a:t>Name]</a:t>
            </a:r>
          </a:p>
        </p:txBody>
      </p:sp>
      <p:sp>
        <p:nvSpPr>
          <p:cNvPr id="5" name="Holder 5"/>
          <p:cNvSpPr>
            <a:spLocks noGrp="1"/>
          </p:cNvSpPr>
          <p:nvPr>
            <p:ph type="sldNum" sz="quarter" idx="7"/>
          </p:nvPr>
        </p:nvSpPr>
        <p:spPr/>
        <p:txBody>
          <a:bodyPr lIns="0" tIns="0" rIns="0" bIns="0"/>
          <a:lstStyle>
            <a:lvl1pPr>
              <a:defRPr sz="1200" b="1" i="0">
                <a:solidFill>
                  <a:srgbClr val="4A4C4F"/>
                </a:solidFill>
                <a:latin typeface="Vodafone Rg"/>
                <a:cs typeface="Vodafone Rg"/>
              </a:defRPr>
            </a:lvl1pPr>
          </a:lstStyle>
          <a:p>
            <a:pPr marL="37465">
              <a:lnSpc>
                <a:spcPts val="1420"/>
              </a:lnSpc>
            </a:pPr>
            <a:fld id="{81D60167-4931-47E6-BA6A-407CBD079E47}" type="slidenum">
              <a:rPr dirty="0"/>
              <a:t>‹nr.›</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Hybrid</a:t>
            </a:r>
            <a:r>
              <a:rPr spc="-15" dirty="0"/>
              <a:t> </a:t>
            </a:r>
            <a:r>
              <a:rPr dirty="0"/>
              <a:t>&amp;</a:t>
            </a:r>
            <a:r>
              <a:rPr spc="-15" dirty="0"/>
              <a:t> </a:t>
            </a:r>
            <a:r>
              <a:rPr dirty="0"/>
              <a:t>Remote</a:t>
            </a:r>
            <a:r>
              <a:rPr spc="-15" dirty="0"/>
              <a:t> </a:t>
            </a:r>
            <a:r>
              <a:rPr dirty="0"/>
              <a:t>Working</a:t>
            </a:r>
            <a:r>
              <a:rPr spc="-10" dirty="0"/>
              <a:t> </a:t>
            </a:r>
            <a:r>
              <a:rPr b="0" spc="-10" dirty="0">
                <a:latin typeface="Vodafone Rg"/>
                <a:cs typeface="Vodafone Rg"/>
              </a:rPr>
              <a:t>Guidelines</a:t>
            </a:r>
          </a:p>
        </p:txBody>
      </p:sp>
      <p:sp>
        <p:nvSpPr>
          <p:cNvPr id="3" name="Holder 3"/>
          <p:cNvSpPr>
            <a:spLocks noGrp="1"/>
          </p:cNvSpPr>
          <p:nvPr>
            <p:ph type="dt" sz="half" idx="6"/>
          </p:nvPr>
        </p:nvSpPr>
        <p:spPr/>
        <p:txBody>
          <a:bodyPr lIns="0" tIns="0" rIns="0" bIns="0"/>
          <a:lstStyle>
            <a:lvl1pPr>
              <a:defRPr sz="1200" b="1" i="0">
                <a:solidFill>
                  <a:srgbClr val="4A4C4F"/>
                </a:solidFill>
                <a:latin typeface="Vodafone Rg"/>
                <a:cs typeface="Vodafone Rg"/>
              </a:defRPr>
            </a:lvl1pPr>
          </a:lstStyle>
          <a:p>
            <a:pPr marL="12700">
              <a:lnSpc>
                <a:spcPts val="1420"/>
              </a:lnSpc>
            </a:pPr>
            <a:r>
              <a:rPr dirty="0"/>
              <a:t>[Insert</a:t>
            </a:r>
            <a:r>
              <a:rPr spc="-20" dirty="0"/>
              <a:t> </a:t>
            </a:r>
            <a:r>
              <a:rPr dirty="0"/>
              <a:t>Company</a:t>
            </a:r>
            <a:r>
              <a:rPr spc="-20" dirty="0"/>
              <a:t> </a:t>
            </a:r>
            <a:r>
              <a:rPr spc="-10" dirty="0"/>
              <a:t>Name]</a:t>
            </a:r>
          </a:p>
        </p:txBody>
      </p:sp>
      <p:sp>
        <p:nvSpPr>
          <p:cNvPr id="4" name="Holder 4"/>
          <p:cNvSpPr>
            <a:spLocks noGrp="1"/>
          </p:cNvSpPr>
          <p:nvPr>
            <p:ph type="sldNum" sz="quarter" idx="7"/>
          </p:nvPr>
        </p:nvSpPr>
        <p:spPr/>
        <p:txBody>
          <a:bodyPr lIns="0" tIns="0" rIns="0" bIns="0"/>
          <a:lstStyle>
            <a:lvl1pPr>
              <a:defRPr sz="1200" b="1" i="0">
                <a:solidFill>
                  <a:srgbClr val="4A4C4F"/>
                </a:solidFill>
                <a:latin typeface="Vodafone Rg"/>
                <a:cs typeface="Vodafone Rg"/>
              </a:defRPr>
            </a:lvl1pPr>
          </a:lstStyle>
          <a:p>
            <a:pPr marL="37465">
              <a:lnSpc>
                <a:spcPts val="1420"/>
              </a:lnSpc>
            </a:pPr>
            <a:fld id="{81D60167-4931-47E6-BA6A-407CBD079E47}" type="slidenum">
              <a:rPr dirty="0"/>
              <a:t>‹nr.›</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07299" y="580427"/>
            <a:ext cx="5715635" cy="901700"/>
          </a:xfrm>
          <a:prstGeom prst="rect">
            <a:avLst/>
          </a:prstGeom>
        </p:spPr>
        <p:txBody>
          <a:bodyPr wrap="square" lIns="0" tIns="0" rIns="0" bIns="0">
            <a:spAutoFit/>
          </a:bodyPr>
          <a:lstStyle>
            <a:lvl1pPr>
              <a:defRPr sz="3000" b="1" i="0">
                <a:solidFill>
                  <a:srgbClr val="E50000"/>
                </a:solidFill>
                <a:latin typeface="Vodafone Rg"/>
                <a:cs typeface="Vodafone Rg"/>
              </a:defRPr>
            </a:lvl1pPr>
          </a:lstStyle>
          <a:p>
            <a:endParaRPr/>
          </a:p>
        </p:txBody>
      </p:sp>
      <p:sp>
        <p:nvSpPr>
          <p:cNvPr id="3" name="Holder 3"/>
          <p:cNvSpPr>
            <a:spLocks noGrp="1"/>
          </p:cNvSpPr>
          <p:nvPr>
            <p:ph type="body" idx="1"/>
          </p:nvPr>
        </p:nvSpPr>
        <p:spPr>
          <a:xfrm>
            <a:off x="707299" y="2020650"/>
            <a:ext cx="5641975" cy="7227570"/>
          </a:xfrm>
          <a:prstGeom prst="rect">
            <a:avLst/>
          </a:prstGeom>
        </p:spPr>
        <p:txBody>
          <a:bodyPr wrap="square" lIns="0" tIns="0" rIns="0" bIns="0">
            <a:spAutoFit/>
          </a:bodyPr>
          <a:lstStyle>
            <a:lvl1pPr>
              <a:defRPr sz="1200" b="1" i="0">
                <a:solidFill>
                  <a:srgbClr val="4A4C4F"/>
                </a:solidFill>
                <a:latin typeface="Vodafone Rg"/>
                <a:cs typeface="Vodafone Rg"/>
              </a:defRPr>
            </a:lvl1pPr>
          </a:lstStyle>
          <a:p>
            <a:endParaRPr/>
          </a:p>
        </p:txBody>
      </p:sp>
      <p:sp>
        <p:nvSpPr>
          <p:cNvPr id="4" name="Holder 4"/>
          <p:cNvSpPr>
            <a:spLocks noGrp="1"/>
          </p:cNvSpPr>
          <p:nvPr>
            <p:ph type="ftr" sz="quarter" idx="5"/>
          </p:nvPr>
        </p:nvSpPr>
        <p:spPr>
          <a:xfrm>
            <a:off x="4160226" y="10110382"/>
            <a:ext cx="2315845" cy="196215"/>
          </a:xfrm>
          <a:prstGeom prst="rect">
            <a:avLst/>
          </a:prstGeom>
        </p:spPr>
        <p:txBody>
          <a:bodyPr wrap="square" lIns="0" tIns="0" rIns="0" bIns="0">
            <a:spAutoFit/>
          </a:bodyPr>
          <a:lstStyle>
            <a:lvl1pPr>
              <a:defRPr sz="1200" b="1" i="0">
                <a:solidFill>
                  <a:srgbClr val="4A4C4F"/>
                </a:solidFill>
                <a:latin typeface="Vodafone Rg"/>
                <a:cs typeface="Vodafone Rg"/>
              </a:defRPr>
            </a:lvl1pPr>
          </a:lstStyle>
          <a:p>
            <a:pPr marL="12700">
              <a:lnSpc>
                <a:spcPts val="1420"/>
              </a:lnSpc>
            </a:pPr>
            <a:r>
              <a:rPr dirty="0"/>
              <a:t>Hybrid</a:t>
            </a:r>
            <a:r>
              <a:rPr spc="-15" dirty="0"/>
              <a:t> </a:t>
            </a:r>
            <a:r>
              <a:rPr dirty="0"/>
              <a:t>&amp;</a:t>
            </a:r>
            <a:r>
              <a:rPr spc="-15" dirty="0"/>
              <a:t> </a:t>
            </a:r>
            <a:r>
              <a:rPr dirty="0"/>
              <a:t>Remote</a:t>
            </a:r>
            <a:r>
              <a:rPr spc="-15" dirty="0"/>
              <a:t> </a:t>
            </a:r>
            <a:r>
              <a:rPr dirty="0"/>
              <a:t>Working</a:t>
            </a:r>
            <a:r>
              <a:rPr spc="-10" dirty="0"/>
              <a:t> </a:t>
            </a:r>
            <a:r>
              <a:rPr b="0" spc="-10" dirty="0">
                <a:latin typeface="Vodafone Rg"/>
                <a:cs typeface="Vodafone Rg"/>
              </a:rPr>
              <a:t>Guidelines</a:t>
            </a:r>
          </a:p>
        </p:txBody>
      </p:sp>
      <p:sp>
        <p:nvSpPr>
          <p:cNvPr id="5" name="Holder 5"/>
          <p:cNvSpPr>
            <a:spLocks noGrp="1"/>
          </p:cNvSpPr>
          <p:nvPr>
            <p:ph type="dt" sz="half" idx="6"/>
          </p:nvPr>
        </p:nvSpPr>
        <p:spPr>
          <a:xfrm>
            <a:off x="707299" y="10110230"/>
            <a:ext cx="1539875" cy="196215"/>
          </a:xfrm>
          <a:prstGeom prst="rect">
            <a:avLst/>
          </a:prstGeom>
        </p:spPr>
        <p:txBody>
          <a:bodyPr wrap="square" lIns="0" tIns="0" rIns="0" bIns="0">
            <a:spAutoFit/>
          </a:bodyPr>
          <a:lstStyle>
            <a:lvl1pPr>
              <a:defRPr sz="1200" b="1" i="0">
                <a:solidFill>
                  <a:srgbClr val="4A4C4F"/>
                </a:solidFill>
                <a:latin typeface="Vodafone Rg"/>
                <a:cs typeface="Vodafone Rg"/>
              </a:defRPr>
            </a:lvl1pPr>
          </a:lstStyle>
          <a:p>
            <a:pPr marL="12700">
              <a:lnSpc>
                <a:spcPts val="1420"/>
              </a:lnSpc>
            </a:pPr>
            <a:r>
              <a:rPr dirty="0"/>
              <a:t>[Insert</a:t>
            </a:r>
            <a:r>
              <a:rPr spc="-20" dirty="0"/>
              <a:t> </a:t>
            </a:r>
            <a:r>
              <a:rPr dirty="0"/>
              <a:t>Company</a:t>
            </a:r>
            <a:r>
              <a:rPr spc="-20" dirty="0"/>
              <a:t> </a:t>
            </a:r>
            <a:r>
              <a:rPr spc="-10" dirty="0"/>
              <a:t>Name]</a:t>
            </a:r>
          </a:p>
        </p:txBody>
      </p:sp>
      <p:sp>
        <p:nvSpPr>
          <p:cNvPr id="6" name="Holder 6"/>
          <p:cNvSpPr>
            <a:spLocks noGrp="1"/>
          </p:cNvSpPr>
          <p:nvPr>
            <p:ph type="sldNum" sz="quarter" idx="7"/>
          </p:nvPr>
        </p:nvSpPr>
        <p:spPr>
          <a:xfrm>
            <a:off x="6723719" y="10109989"/>
            <a:ext cx="167004" cy="196850"/>
          </a:xfrm>
          <a:prstGeom prst="rect">
            <a:avLst/>
          </a:prstGeom>
        </p:spPr>
        <p:txBody>
          <a:bodyPr wrap="square" lIns="0" tIns="0" rIns="0" bIns="0">
            <a:spAutoFit/>
          </a:bodyPr>
          <a:lstStyle>
            <a:lvl1pPr>
              <a:defRPr sz="1200" b="1" i="0">
                <a:solidFill>
                  <a:srgbClr val="4A4C4F"/>
                </a:solidFill>
                <a:latin typeface="Vodafone Rg"/>
                <a:cs typeface="Vodafone Rg"/>
              </a:defRPr>
            </a:lvl1pPr>
          </a:lstStyle>
          <a:p>
            <a:pPr marL="37465">
              <a:lnSpc>
                <a:spcPts val="1420"/>
              </a:lnSpc>
            </a:pPr>
            <a:fld id="{81D60167-4931-47E6-BA6A-407CBD079E47}" type="slidenum">
              <a:rPr dirty="0"/>
              <a:t>‹nr.›</a:t>
            </a:fld>
            <a:endParaRPr dirty="0"/>
          </a:p>
        </p:txBody>
      </p:sp>
      <p:sp>
        <p:nvSpPr>
          <p:cNvPr id="8" name="TextBox 7">
            <a:extLst>
              <a:ext uri="{FF2B5EF4-FFF2-40B4-BE49-F238E27FC236}">
                <a16:creationId xmlns:a16="http://schemas.microsoft.com/office/drawing/2014/main" id="{B233752D-8171-7BAD-4577-011BF4E952A7}"/>
              </a:ext>
            </a:extLst>
          </p:cNvPr>
          <p:cNvSpPr txBox="1"/>
          <p:nvPr>
            <p:extLst>
              <p:ext uri="{1162E1C5-73C7-4A58-AE30-91384D911F3F}">
                <p184:classification xmlns:p184="http://schemas.microsoft.com/office/powerpoint/2018/4/main" val="ftr"/>
              </p:ext>
            </p:extLst>
          </p:nvPr>
        </p:nvSpPr>
        <p:spPr>
          <a:xfrm>
            <a:off x="190500" y="10396220"/>
            <a:ext cx="419100" cy="106680"/>
          </a:xfrm>
          <a:prstGeom prst="rect">
            <a:avLst/>
          </a:prstGeom>
        </p:spPr>
        <p:txBody>
          <a:bodyPr horzOverflow="overflow" lIns="0" tIns="0" rIns="0" bIns="0">
            <a:spAutoFit/>
          </a:bodyPr>
          <a:lstStyle/>
          <a:p>
            <a:pPr algn="l"/>
            <a:r>
              <a:rPr lang="en-US" sz="700">
                <a:solidFill>
                  <a:srgbClr val="000000"/>
                </a:solidFill>
                <a:latin typeface="Calibri" panose="020F0502020204030204" pitchFamily="34" charset="0"/>
                <a:cs typeface="Calibri" panose="020F0502020204030204" pitchFamily="34" charset="0"/>
              </a:rPr>
              <a:t>C2 General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7C366A"/>
        </a:solidFill>
        <a:effectLst/>
      </p:bgPr>
    </p:bg>
    <p:spTree>
      <p:nvGrpSpPr>
        <p:cNvPr id="1" name="">
          <a:extLst>
            <a:ext uri="{FF2B5EF4-FFF2-40B4-BE49-F238E27FC236}">
              <a16:creationId xmlns:a16="http://schemas.microsoft.com/office/drawing/2014/main" id="{CE4B563D-09F9-C89F-67AD-94589C5FAF34}"/>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2EE547E7-56F8-3346-8AFD-2A208294DDC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175" y="8930"/>
            <a:ext cx="7550150" cy="10675540"/>
          </a:xfrm>
          <a:prstGeom prst="rect">
            <a:avLst/>
          </a:prstGeom>
        </p:spPr>
      </p:pic>
    </p:spTree>
    <p:extLst>
      <p:ext uri="{BB962C8B-B14F-4D97-AF65-F5344CB8AC3E}">
        <p14:creationId xmlns:p14="http://schemas.microsoft.com/office/powerpoint/2010/main" val="3476368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ctrTitle"/>
          </p:nvPr>
        </p:nvSpPr>
        <p:spPr>
          <a:xfrm>
            <a:off x="707299" y="436635"/>
            <a:ext cx="5718706" cy="2675669"/>
          </a:xfrm>
          <a:prstGeom prst="rect">
            <a:avLst/>
          </a:prstGeom>
        </p:spPr>
        <p:txBody>
          <a:bodyPr vert="horz" wrap="square" lIns="0" tIns="165100" rIns="0" bIns="0" rtlCol="0">
            <a:spAutoFit/>
          </a:bodyPr>
          <a:lstStyle/>
          <a:p>
            <a:pPr marL="12700" marR="5080">
              <a:lnSpc>
                <a:spcPts val="6500"/>
              </a:lnSpc>
              <a:spcBef>
                <a:spcPts val="1300"/>
              </a:spcBef>
              <a:tabLst>
                <a:tab pos="2454910" algn="l"/>
                <a:tab pos="2833370" algn="l"/>
              </a:tabLst>
            </a:pPr>
            <a:r>
              <a:rPr lang="nl-NL" sz="6400" spc="-10" noProof="0" dirty="0">
                <a:solidFill>
                  <a:srgbClr val="7C366A"/>
                </a:solidFill>
                <a:latin typeface="+mj-lt"/>
              </a:rPr>
              <a:t>Richtlijnen </a:t>
            </a:r>
            <a:br>
              <a:rPr lang="nl-NL" sz="6400" spc="-10" noProof="0" dirty="0">
                <a:solidFill>
                  <a:srgbClr val="7C366A"/>
                </a:solidFill>
                <a:latin typeface="+mj-lt"/>
              </a:rPr>
            </a:br>
            <a:r>
              <a:rPr lang="nl-NL" sz="6400" spc="-10" noProof="0" dirty="0">
                <a:solidFill>
                  <a:srgbClr val="7C366A"/>
                </a:solidFill>
                <a:latin typeface="+mj-lt"/>
              </a:rPr>
              <a:t>voor hybride &amp; remote werken</a:t>
            </a:r>
            <a:endParaRPr lang="nl-NL" sz="6400" noProof="0" dirty="0">
              <a:solidFill>
                <a:srgbClr val="7C366A"/>
              </a:solidFill>
              <a:latin typeface="+mj-lt"/>
            </a:endParaRPr>
          </a:p>
        </p:txBody>
      </p:sp>
      <p:sp>
        <p:nvSpPr>
          <p:cNvPr id="3" name="object 3"/>
          <p:cNvSpPr txBox="1"/>
          <p:nvPr/>
        </p:nvSpPr>
        <p:spPr>
          <a:xfrm>
            <a:off x="707299" y="3289300"/>
            <a:ext cx="4804410" cy="936154"/>
          </a:xfrm>
          <a:prstGeom prst="rect">
            <a:avLst/>
          </a:prstGeom>
        </p:spPr>
        <p:txBody>
          <a:bodyPr vert="horz" wrap="square" lIns="0" tIns="12700" rIns="0" bIns="0" rtlCol="0">
            <a:spAutoFit/>
          </a:bodyPr>
          <a:lstStyle/>
          <a:p>
            <a:pPr marL="12700">
              <a:lnSpc>
                <a:spcPct val="100000"/>
              </a:lnSpc>
              <a:spcBef>
                <a:spcPts val="100"/>
              </a:spcBef>
            </a:pPr>
            <a:r>
              <a:rPr lang="nl-NL" sz="3000" b="1" noProof="0" dirty="0">
                <a:solidFill>
                  <a:srgbClr val="4A4C4F"/>
                </a:solidFill>
                <a:latin typeface="+mj-lt"/>
                <a:cs typeface="Vodafone Rg"/>
              </a:rPr>
              <a:t>[voeg de naam van uw organisatie in</a:t>
            </a:r>
            <a:r>
              <a:rPr lang="nl-NL" sz="3000" b="1" spc="-10" noProof="0" dirty="0">
                <a:solidFill>
                  <a:srgbClr val="4A4C4F"/>
                </a:solidFill>
                <a:latin typeface="+mj-lt"/>
                <a:cs typeface="Vodafone Rg"/>
              </a:rPr>
              <a:t>]</a:t>
            </a:r>
            <a:endParaRPr lang="nl-NL" sz="3000" noProof="0" dirty="0">
              <a:latin typeface="+mj-lt"/>
              <a:cs typeface="Vodafone Rg"/>
            </a:endParaRPr>
          </a:p>
        </p:txBody>
      </p:sp>
      <p:pic>
        <p:nvPicPr>
          <p:cNvPr id="10" name="Picture 9">
            <a:extLst>
              <a:ext uri="{FF2B5EF4-FFF2-40B4-BE49-F238E27FC236}">
                <a16:creationId xmlns:a16="http://schemas.microsoft.com/office/drawing/2014/main" id="{391A6BFB-449E-EE8F-4946-15FB91A30EE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395032" y="9385300"/>
            <a:ext cx="1888418" cy="106679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07299" y="580427"/>
            <a:ext cx="6120130" cy="890949"/>
          </a:xfrm>
          <a:prstGeom prst="rect">
            <a:avLst/>
          </a:prstGeom>
        </p:spPr>
        <p:txBody>
          <a:bodyPr vert="horz" wrap="square" lIns="0" tIns="58419" rIns="0" bIns="0" rtlCol="0">
            <a:spAutoFit/>
          </a:bodyPr>
          <a:lstStyle/>
          <a:p>
            <a:pPr marL="12700" marR="5080">
              <a:lnSpc>
                <a:spcPts val="3300"/>
              </a:lnSpc>
              <a:spcBef>
                <a:spcPts val="459"/>
              </a:spcBef>
            </a:pPr>
            <a:r>
              <a:rPr lang="nl-NL" sz="2700" noProof="0" dirty="0">
                <a:solidFill>
                  <a:srgbClr val="7C366A"/>
                </a:solidFill>
                <a:latin typeface="+mj-lt"/>
              </a:rPr>
              <a:t>[voeg de naam van uw organisatie in</a:t>
            </a:r>
            <a:r>
              <a:rPr lang="nl-NL" sz="2700" spc="-10" noProof="0" dirty="0">
                <a:solidFill>
                  <a:srgbClr val="7C366A"/>
                </a:solidFill>
                <a:latin typeface="+mj-lt"/>
              </a:rPr>
              <a:t>] </a:t>
            </a:r>
            <a:r>
              <a:rPr lang="nl-NL" sz="2700" noProof="0" dirty="0">
                <a:solidFill>
                  <a:srgbClr val="7C366A"/>
                </a:solidFill>
                <a:latin typeface="+mj-lt"/>
              </a:rPr>
              <a:t>Richtlijnen voor hybride &amp; remote werken</a:t>
            </a:r>
            <a:endParaRPr lang="nl-NL" sz="2700" spc="-10" noProof="0" dirty="0">
              <a:solidFill>
                <a:srgbClr val="7C366A"/>
              </a:solidFill>
              <a:latin typeface="+mj-lt"/>
            </a:endParaRPr>
          </a:p>
        </p:txBody>
      </p:sp>
      <p:sp>
        <p:nvSpPr>
          <p:cNvPr id="4" name="object 4"/>
          <p:cNvSpPr/>
          <p:nvPr/>
        </p:nvSpPr>
        <p:spPr>
          <a:xfrm>
            <a:off x="719999" y="1677178"/>
            <a:ext cx="6120130" cy="0"/>
          </a:xfrm>
          <a:custGeom>
            <a:avLst/>
            <a:gdLst/>
            <a:ahLst/>
            <a:cxnLst/>
            <a:rect l="l" t="t" r="r" b="b"/>
            <a:pathLst>
              <a:path w="6120130">
                <a:moveTo>
                  <a:pt x="0" y="0"/>
                </a:moveTo>
                <a:lnTo>
                  <a:pt x="6120003" y="0"/>
                </a:lnTo>
              </a:path>
            </a:pathLst>
          </a:custGeom>
          <a:ln w="6350">
            <a:solidFill>
              <a:schemeClr val="accent4">
                <a:lumMod val="75000"/>
              </a:schemeClr>
            </a:solidFill>
          </a:ln>
        </p:spPr>
        <p:txBody>
          <a:bodyPr wrap="square" lIns="0" tIns="0" rIns="0" bIns="0" rtlCol="0"/>
          <a:lstStyle/>
          <a:p>
            <a:endParaRPr dirty="0"/>
          </a:p>
        </p:txBody>
      </p:sp>
      <p:sp>
        <p:nvSpPr>
          <p:cNvPr id="6" name="object 6"/>
          <p:cNvSpPr txBox="1">
            <a:spLocks noGrp="1"/>
          </p:cNvSpPr>
          <p:nvPr>
            <p:ph type="ftr" sz="quarter" idx="5"/>
          </p:nvPr>
        </p:nvSpPr>
        <p:spPr>
          <a:xfrm>
            <a:off x="3854450" y="10110383"/>
            <a:ext cx="2793069" cy="179536"/>
          </a:xfrm>
          <a:prstGeom prst="rect">
            <a:avLst/>
          </a:prstGeom>
        </p:spPr>
        <p:txBody>
          <a:bodyPr vert="horz" wrap="square" lIns="0" tIns="0" rIns="0" bIns="0" rtlCol="0">
            <a:spAutoFit/>
          </a:bodyPr>
          <a:lstStyle/>
          <a:p>
            <a:pPr marL="12700">
              <a:lnSpc>
                <a:spcPts val="1420"/>
              </a:lnSpc>
            </a:pPr>
            <a:r>
              <a:rPr lang="nl-NL" b="0" noProof="0" dirty="0">
                <a:latin typeface="+mj-lt"/>
              </a:rPr>
              <a:t>Richtlijnen</a:t>
            </a:r>
            <a:r>
              <a:rPr lang="nl-NL" noProof="0" dirty="0">
                <a:latin typeface="+mj-lt"/>
              </a:rPr>
              <a:t> voor hybride &amp; remote werken</a:t>
            </a:r>
            <a:endParaRPr lang="nl-NL" b="0" spc="-10" noProof="0" dirty="0">
              <a:latin typeface="+mj-lt"/>
              <a:cs typeface="Vodafone Rg"/>
            </a:endParaRPr>
          </a:p>
        </p:txBody>
      </p:sp>
      <p:sp>
        <p:nvSpPr>
          <p:cNvPr id="7" name="object 7"/>
          <p:cNvSpPr txBox="1">
            <a:spLocks noGrp="1"/>
          </p:cNvSpPr>
          <p:nvPr>
            <p:ph type="sldNum" sz="quarter" idx="7"/>
          </p:nvPr>
        </p:nvSpPr>
        <p:spPr>
          <a:xfrm>
            <a:off x="6723719" y="10109989"/>
            <a:ext cx="167004" cy="179536"/>
          </a:xfrm>
          <a:prstGeom prst="rect">
            <a:avLst/>
          </a:prstGeom>
        </p:spPr>
        <p:txBody>
          <a:bodyPr vert="horz" wrap="square" lIns="0" tIns="0" rIns="0" bIns="0" rtlCol="0">
            <a:spAutoFit/>
          </a:bodyPr>
          <a:lstStyle/>
          <a:p>
            <a:pPr marL="37465">
              <a:lnSpc>
                <a:spcPts val="1420"/>
              </a:lnSpc>
            </a:pPr>
            <a:fld id="{81D60167-4931-47E6-BA6A-407CBD079E47}" type="slidenum">
              <a:rPr dirty="0">
                <a:latin typeface="+mj-lt"/>
              </a:rPr>
              <a:t>3</a:t>
            </a:fld>
            <a:endParaRPr dirty="0">
              <a:latin typeface="+mj-lt"/>
            </a:endParaRPr>
          </a:p>
        </p:txBody>
      </p:sp>
      <p:pic>
        <p:nvPicPr>
          <p:cNvPr id="8" name="Picture 7">
            <a:extLst>
              <a:ext uri="{FF2B5EF4-FFF2-40B4-BE49-F238E27FC236}">
                <a16:creationId xmlns:a16="http://schemas.microsoft.com/office/drawing/2014/main" id="{4F2E3D23-1DEA-552C-7B7A-8CD9069BE30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7299" y="9817410"/>
            <a:ext cx="1035828" cy="585156"/>
          </a:xfrm>
          <a:prstGeom prst="rect">
            <a:avLst/>
          </a:prstGeom>
        </p:spPr>
      </p:pic>
      <p:sp>
        <p:nvSpPr>
          <p:cNvPr id="11" name="object 3">
            <a:extLst>
              <a:ext uri="{FF2B5EF4-FFF2-40B4-BE49-F238E27FC236}">
                <a16:creationId xmlns:a16="http://schemas.microsoft.com/office/drawing/2014/main" id="{008D40A4-C23A-8709-BB84-A0FF1FC98BE0}"/>
              </a:ext>
            </a:extLst>
          </p:cNvPr>
          <p:cNvSpPr txBox="1">
            <a:spLocks noGrp="1"/>
          </p:cNvSpPr>
          <p:nvPr>
            <p:ph type="body" idx="1"/>
          </p:nvPr>
        </p:nvSpPr>
        <p:spPr>
          <a:xfrm>
            <a:off x="707299" y="2020650"/>
            <a:ext cx="6120130" cy="7307770"/>
          </a:xfrm>
          <a:prstGeom prst="rect">
            <a:avLst/>
          </a:prstGeom>
        </p:spPr>
        <p:txBody>
          <a:bodyPr vert="horz" wrap="square" lIns="0" tIns="79375" rIns="0" bIns="0" rtlCol="0">
            <a:spAutoFit/>
          </a:bodyPr>
          <a:lstStyle/>
          <a:p>
            <a:pPr marL="12700">
              <a:lnSpc>
                <a:spcPct val="100000"/>
              </a:lnSpc>
              <a:spcBef>
                <a:spcPts val="625"/>
              </a:spcBef>
            </a:pPr>
            <a:r>
              <a:rPr lang="nl-NL" spc="-10" noProof="0" dirty="0">
                <a:latin typeface="+mj-lt"/>
              </a:rPr>
              <a:t>Introductie</a:t>
            </a:r>
          </a:p>
          <a:p>
            <a:pPr marL="12700" marR="122555">
              <a:lnSpc>
                <a:spcPts val="1400"/>
              </a:lnSpc>
              <a:spcBef>
                <a:spcPts val="605"/>
              </a:spcBef>
            </a:pPr>
            <a:r>
              <a:rPr lang="nl-NL" b="0" noProof="0" dirty="0">
                <a:latin typeface="+mj-lt"/>
                <a:cs typeface="Vodafone Rg"/>
              </a:rPr>
              <a:t>Bij [Bedrijfsnaam] erkennen we de waarde en het belang van flexibiliteit en autonomie op de moderne werkplek. Dankzij [Remote/</a:t>
            </a:r>
            <a:r>
              <a:rPr lang="nl-NL" b="0" noProof="0" dirty="0" err="1">
                <a:latin typeface="+mj-lt"/>
                <a:cs typeface="Vodafone Rg"/>
              </a:rPr>
              <a:t>Hybrid</a:t>
            </a:r>
            <a:r>
              <a:rPr lang="nl-NL" b="0" noProof="0" dirty="0">
                <a:latin typeface="+mj-lt"/>
                <a:cs typeface="Vodafone Rg"/>
              </a:rPr>
              <a:t>] werken kunnen onze werknemers werken vanaf een locatie die hen het beste uitkomt, terwijl ze toch aan hun operationele verantwoordelijkheden en resultaten kunnen voldoen. Om een productieve en positieve ervaring voor al onze werknemers te garanderen, hebben we de volgende richtlijnen opgesteld</a:t>
            </a:r>
            <a:r>
              <a:rPr lang="nl-NL" b="0" spc="-10" noProof="0" dirty="0">
                <a:latin typeface="+mj-lt"/>
                <a:cs typeface="Vodafone Rg"/>
              </a:rPr>
              <a:t>.</a:t>
            </a:r>
          </a:p>
          <a:p>
            <a:pPr>
              <a:lnSpc>
                <a:spcPct val="100000"/>
              </a:lnSpc>
            </a:pPr>
            <a:endParaRPr lang="nl-NL" sz="1300" noProof="0" dirty="0">
              <a:latin typeface="+mj-lt"/>
              <a:cs typeface="Vodafone Rg"/>
            </a:endParaRPr>
          </a:p>
          <a:p>
            <a:pPr marL="12700">
              <a:lnSpc>
                <a:spcPct val="100000"/>
              </a:lnSpc>
              <a:spcBef>
                <a:spcPts val="965"/>
              </a:spcBef>
            </a:pPr>
            <a:r>
              <a:rPr lang="nl-NL" spc="-10" noProof="0" dirty="0">
                <a:latin typeface="+mj-lt"/>
              </a:rPr>
              <a:t>Voor wie beschikbaar</a:t>
            </a:r>
          </a:p>
          <a:p>
            <a:pPr marL="12700" marR="31115">
              <a:lnSpc>
                <a:spcPts val="1400"/>
              </a:lnSpc>
              <a:spcBef>
                <a:spcPts val="605"/>
              </a:spcBef>
            </a:pPr>
            <a:r>
              <a:rPr lang="nl-NL" b="0" noProof="0" dirty="0">
                <a:latin typeface="+mj-lt"/>
                <a:cs typeface="Vodafone Rg"/>
              </a:rPr>
              <a:t>[Remote/</a:t>
            </a:r>
            <a:r>
              <a:rPr lang="nl-NL" b="0" noProof="0" dirty="0" err="1">
                <a:latin typeface="+mj-lt"/>
                <a:cs typeface="Vodafone Rg"/>
              </a:rPr>
              <a:t>Hybrid</a:t>
            </a:r>
            <a:r>
              <a:rPr lang="nl-NL" b="0" noProof="0" dirty="0">
                <a:latin typeface="+mj-lt"/>
                <a:cs typeface="Vodafone Rg"/>
              </a:rPr>
              <a:t>] werkregelingen zijn beschikbaar voor alle fulltime werknemers nadat ze een proefperiode van [aantal maanden] hebben doorlopen</a:t>
            </a:r>
            <a:r>
              <a:rPr lang="nl-NL" b="0" spc="-10" noProof="0" dirty="0">
                <a:latin typeface="+mj-lt"/>
                <a:cs typeface="Vodafone Rg"/>
              </a:rPr>
              <a:t>].</a:t>
            </a:r>
          </a:p>
          <a:p>
            <a:pPr marL="12700">
              <a:lnSpc>
                <a:spcPct val="100000"/>
              </a:lnSpc>
              <a:spcBef>
                <a:spcPts val="490"/>
              </a:spcBef>
            </a:pPr>
            <a:r>
              <a:rPr lang="nl-NL" b="0" spc="-10" noProof="0" dirty="0">
                <a:latin typeface="+mj-lt"/>
                <a:cs typeface="Vodafone Rg"/>
              </a:rPr>
              <a:t>Deeltijdwerknemers komen niet in aanmerking voor regelingen voor werken op afstand.</a:t>
            </a:r>
          </a:p>
          <a:p>
            <a:pPr>
              <a:lnSpc>
                <a:spcPct val="100000"/>
              </a:lnSpc>
            </a:pPr>
            <a:endParaRPr lang="nl-NL" sz="1300" noProof="0" dirty="0">
              <a:latin typeface="+mj-lt"/>
              <a:cs typeface="Vodafone Rg"/>
            </a:endParaRPr>
          </a:p>
          <a:p>
            <a:pPr marL="12700">
              <a:lnSpc>
                <a:spcPct val="100000"/>
              </a:lnSpc>
              <a:spcBef>
                <a:spcPts val="1000"/>
              </a:spcBef>
            </a:pPr>
            <a:r>
              <a:rPr lang="nl-NL" spc="-10" noProof="0" dirty="0">
                <a:latin typeface="+mj-lt"/>
              </a:rPr>
              <a:t>Verantwoordelijkheden</a:t>
            </a:r>
          </a:p>
          <a:p>
            <a:pPr marL="12700">
              <a:lnSpc>
                <a:spcPct val="100000"/>
              </a:lnSpc>
              <a:spcBef>
                <a:spcPts val="525"/>
              </a:spcBef>
            </a:pPr>
            <a:r>
              <a:rPr lang="nl-NL" b="0" noProof="0" dirty="0">
                <a:latin typeface="+mj-lt"/>
                <a:cs typeface="Vodafone Rg"/>
              </a:rPr>
              <a:t>Als [remote/</a:t>
            </a:r>
            <a:r>
              <a:rPr lang="nl-NL" b="0" noProof="0" dirty="0" err="1">
                <a:latin typeface="+mj-lt"/>
                <a:cs typeface="Vodafone Rg"/>
              </a:rPr>
              <a:t>hybrid</a:t>
            </a:r>
            <a:r>
              <a:rPr lang="nl-NL" b="0" noProof="0" dirty="0">
                <a:latin typeface="+mj-lt"/>
                <a:cs typeface="Vodafone Rg"/>
              </a:rPr>
              <a:t>]-werknemer wordt van u verwacht dat u</a:t>
            </a:r>
            <a:endParaRPr lang="nl-NL" b="0" spc="-25" noProof="0" dirty="0">
              <a:latin typeface="+mj-lt"/>
              <a:cs typeface="Vodafone Rg"/>
            </a:endParaRPr>
          </a:p>
          <a:p>
            <a:pPr marL="228600" indent="-216535">
              <a:lnSpc>
                <a:spcPct val="100000"/>
              </a:lnSpc>
              <a:spcBef>
                <a:spcPts val="530"/>
              </a:spcBef>
              <a:buClr>
                <a:schemeClr val="accent4">
                  <a:lumMod val="75000"/>
                </a:schemeClr>
              </a:buClr>
              <a:buAutoNum type="arabicPeriod"/>
              <a:tabLst>
                <a:tab pos="229235" algn="l"/>
              </a:tabLst>
            </a:pPr>
            <a:r>
              <a:rPr lang="nl-NL" b="0" noProof="0" dirty="0">
                <a:latin typeface="+mj-lt"/>
                <a:cs typeface="Vodafone Rg"/>
              </a:rPr>
              <a:t>beschikbaar bent tijdens uw overeengekomen werktijden</a:t>
            </a:r>
            <a:endParaRPr lang="nl-NL" b="0" spc="-20" noProof="0" dirty="0">
              <a:latin typeface="+mj-lt"/>
              <a:cs typeface="Vodafone Rg"/>
            </a:endParaRPr>
          </a:p>
          <a:p>
            <a:pPr marL="228600" indent="-216535">
              <a:lnSpc>
                <a:spcPct val="100000"/>
              </a:lnSpc>
              <a:spcBef>
                <a:spcPts val="525"/>
              </a:spcBef>
              <a:buClr>
                <a:schemeClr val="accent4">
                  <a:lumMod val="75000"/>
                </a:schemeClr>
              </a:buClr>
              <a:buAutoNum type="arabicPeriod"/>
              <a:tabLst>
                <a:tab pos="229235" algn="l"/>
              </a:tabLst>
            </a:pPr>
            <a:r>
              <a:rPr lang="nl-NL" b="0" noProof="0" dirty="0">
                <a:latin typeface="+mj-lt"/>
                <a:cs typeface="Vodafone Rg"/>
              </a:rPr>
              <a:t>alle geplande vergaderingen bijwoont</a:t>
            </a:r>
            <a:endParaRPr lang="nl-NL" b="0" spc="-10" noProof="0" dirty="0">
              <a:latin typeface="+mj-lt"/>
              <a:cs typeface="Vodafone Rg"/>
            </a:endParaRPr>
          </a:p>
          <a:p>
            <a:pPr marL="228600" indent="-216535">
              <a:lnSpc>
                <a:spcPct val="100000"/>
              </a:lnSpc>
              <a:spcBef>
                <a:spcPts val="525"/>
              </a:spcBef>
              <a:buClr>
                <a:schemeClr val="accent4">
                  <a:lumMod val="75000"/>
                </a:schemeClr>
              </a:buClr>
              <a:buAutoNum type="arabicPeriod"/>
              <a:tabLst>
                <a:tab pos="229235" algn="l"/>
              </a:tabLst>
            </a:pPr>
            <a:r>
              <a:rPr lang="nl-NL" b="0" noProof="0" dirty="0">
                <a:latin typeface="+mj-lt"/>
                <a:cs typeface="Vodafone Rg"/>
              </a:rPr>
              <a:t>alle deadlines van projecten haalt</a:t>
            </a:r>
            <a:endParaRPr lang="nl-NL" b="0" spc="-10" noProof="0" dirty="0">
              <a:latin typeface="+mj-lt"/>
              <a:cs typeface="Vodafone Rg"/>
            </a:endParaRPr>
          </a:p>
          <a:p>
            <a:pPr marL="228600" marR="766445" indent="-216535">
              <a:lnSpc>
                <a:spcPts val="1400"/>
              </a:lnSpc>
              <a:spcBef>
                <a:spcPts val="610"/>
              </a:spcBef>
              <a:buClr>
                <a:schemeClr val="accent4">
                  <a:lumMod val="75000"/>
                </a:schemeClr>
              </a:buClr>
              <a:buAutoNum type="arabicPeriod"/>
              <a:tabLst>
                <a:tab pos="229235" algn="l"/>
              </a:tabLst>
            </a:pPr>
            <a:r>
              <a:rPr lang="nl-NL" b="0" noProof="0" dirty="0">
                <a:latin typeface="+mj-lt"/>
                <a:cs typeface="Vodafone Rg"/>
              </a:rPr>
              <a:t>ervoor zorgt dat uw werkruimte veilig en geschikt is voor het werk, inclusief toegang tot alle benodigde apparatuur</a:t>
            </a:r>
            <a:endParaRPr lang="nl-NL" b="0" spc="-10" noProof="0" dirty="0">
              <a:latin typeface="+mj-lt"/>
              <a:cs typeface="Vodafone Rg"/>
            </a:endParaRPr>
          </a:p>
          <a:p>
            <a:pPr marL="228600" indent="-216535">
              <a:lnSpc>
                <a:spcPct val="100000"/>
              </a:lnSpc>
              <a:spcBef>
                <a:spcPts val="484"/>
              </a:spcBef>
              <a:buClr>
                <a:schemeClr val="accent4">
                  <a:lumMod val="75000"/>
                </a:schemeClr>
              </a:buClr>
              <a:buAutoNum type="arabicPeriod"/>
              <a:tabLst>
                <a:tab pos="229235" algn="l"/>
              </a:tabLst>
            </a:pPr>
            <a:r>
              <a:rPr lang="nl-NL" b="0" noProof="0" dirty="0">
                <a:latin typeface="+mj-lt"/>
                <a:cs typeface="Vodafone Rg"/>
              </a:rPr>
              <a:t>vertrouwelijkheid en gegevensbeveiliging in acht neemt</a:t>
            </a:r>
            <a:endParaRPr lang="nl-NL" b="0" spc="-10" noProof="0" dirty="0">
              <a:latin typeface="+mj-lt"/>
              <a:cs typeface="Vodafone Rg"/>
            </a:endParaRPr>
          </a:p>
          <a:p>
            <a:pPr marL="228600" marR="416559" indent="-216535">
              <a:lnSpc>
                <a:spcPts val="1400"/>
              </a:lnSpc>
              <a:spcBef>
                <a:spcPts val="610"/>
              </a:spcBef>
              <a:buClr>
                <a:schemeClr val="accent4">
                  <a:lumMod val="75000"/>
                </a:schemeClr>
              </a:buClr>
              <a:buAutoNum type="arabicPeriod"/>
              <a:tabLst>
                <a:tab pos="229235" algn="l"/>
              </a:tabLst>
            </a:pPr>
            <a:r>
              <a:rPr lang="nl-NL" b="0" noProof="0" dirty="0">
                <a:latin typeface="+mj-lt"/>
                <a:cs typeface="Vodafone Rg"/>
              </a:rPr>
              <a:t>reageert op communicatie van collega's en lijnmanagers via overeengekomen kanalen - bijv. instant messaging, videoconferenties</a:t>
            </a:r>
            <a:endParaRPr lang="nl-NL" b="0" spc="-10" noProof="0" dirty="0">
              <a:latin typeface="+mj-lt"/>
              <a:cs typeface="Vodafone Rg"/>
            </a:endParaRPr>
          </a:p>
          <a:p>
            <a:pPr marL="228600" indent="-216535">
              <a:lnSpc>
                <a:spcPct val="100000"/>
              </a:lnSpc>
              <a:spcBef>
                <a:spcPts val="484"/>
              </a:spcBef>
              <a:buClr>
                <a:schemeClr val="accent4">
                  <a:lumMod val="75000"/>
                </a:schemeClr>
              </a:buClr>
              <a:buAutoNum type="arabicPeriod"/>
              <a:tabLst>
                <a:tab pos="229235" algn="l"/>
              </a:tabLst>
            </a:pPr>
            <a:r>
              <a:rPr lang="nl-NL" b="0" noProof="0" dirty="0">
                <a:latin typeface="+mj-lt"/>
                <a:cs typeface="Vodafone Rg"/>
              </a:rPr>
              <a:t>uw gewerkte uren bijhouden en op tijd indienen</a:t>
            </a:r>
            <a:endParaRPr lang="nl-NL" b="0" spc="-20" noProof="0" dirty="0">
              <a:latin typeface="+mj-lt"/>
              <a:cs typeface="Vodafone Rg"/>
            </a:endParaRPr>
          </a:p>
          <a:p>
            <a:pPr marL="228600" indent="-216535">
              <a:lnSpc>
                <a:spcPct val="100000"/>
              </a:lnSpc>
              <a:spcBef>
                <a:spcPts val="525"/>
              </a:spcBef>
              <a:buClr>
                <a:schemeClr val="accent4">
                  <a:lumMod val="75000"/>
                </a:schemeClr>
              </a:buClr>
              <a:buAutoNum type="arabicPeriod"/>
              <a:tabLst>
                <a:tab pos="229235" algn="l"/>
              </a:tabLst>
            </a:pPr>
            <a:r>
              <a:rPr lang="nl-NL" b="0" noProof="0" dirty="0">
                <a:latin typeface="+mj-lt"/>
                <a:cs typeface="Vodafone Rg"/>
              </a:rPr>
              <a:t>alle beleidsregels en richtlijnen van het bedrijf naleven</a:t>
            </a:r>
            <a:endParaRPr lang="nl-NL" b="0" spc="-10" noProof="0" dirty="0">
              <a:latin typeface="+mj-lt"/>
              <a:cs typeface="Vodafone Rg"/>
            </a:endParaRPr>
          </a:p>
          <a:p>
            <a:pPr marL="228600" marR="141605" indent="-216535">
              <a:lnSpc>
                <a:spcPts val="1400"/>
              </a:lnSpc>
              <a:spcBef>
                <a:spcPts val="610"/>
              </a:spcBef>
              <a:buClr>
                <a:schemeClr val="accent4">
                  <a:lumMod val="75000"/>
                </a:schemeClr>
              </a:buClr>
              <a:buAutoNum type="arabicPeriod"/>
              <a:tabLst>
                <a:tab pos="229235" algn="l"/>
              </a:tabLst>
            </a:pPr>
            <a:r>
              <a:rPr lang="nl-NL" b="0" noProof="0" dirty="0">
                <a:latin typeface="+mj-lt"/>
                <a:cs typeface="Vodafone Rg"/>
              </a:rPr>
              <a:t>inspanningen doen om sociale activiteiten bij te wonen die het bedrijf organiseert om de teammoraal en de samenwerking te bevorderen - bijvoorbeeld virtuele teamvergaderingen, virtuele teambuildingactiviteiten of zelfs virtuele sociale evenementen</a:t>
            </a:r>
            <a:r>
              <a:rPr lang="nl-NL" b="0" spc="-10" noProof="0" dirty="0">
                <a:latin typeface="+mj-lt"/>
                <a:cs typeface="Vodafone Rg"/>
              </a:rPr>
              <a:t>.</a:t>
            </a:r>
          </a:p>
          <a:p>
            <a:pPr>
              <a:lnSpc>
                <a:spcPct val="100000"/>
              </a:lnSpc>
            </a:pPr>
            <a:endParaRPr lang="nl-NL" sz="1300" noProof="0" dirty="0">
              <a:latin typeface="+mj-lt"/>
              <a:cs typeface="Vodafone Rg"/>
            </a:endParaRPr>
          </a:p>
          <a:p>
            <a:pPr marL="12700">
              <a:lnSpc>
                <a:spcPct val="100000"/>
              </a:lnSpc>
              <a:spcBef>
                <a:spcPts val="960"/>
              </a:spcBef>
            </a:pPr>
            <a:r>
              <a:rPr lang="nl-NL" spc="-10" noProof="0" dirty="0">
                <a:latin typeface="+mj-lt"/>
              </a:rPr>
              <a:t>Werkruimte</a:t>
            </a:r>
          </a:p>
          <a:p>
            <a:pPr marL="12700" marR="5080">
              <a:lnSpc>
                <a:spcPts val="1400"/>
              </a:lnSpc>
              <a:spcBef>
                <a:spcPts val="610"/>
              </a:spcBef>
            </a:pPr>
            <a:r>
              <a:rPr lang="nl-NL" b="0" noProof="0" dirty="0">
                <a:latin typeface="+mj-lt"/>
                <a:cs typeface="Vodafone Rg"/>
              </a:rPr>
              <a:t>U bent er verantwoordelijk voor dat uw werkruimte geschikt is voor werken op afstand. Dit omvat een rustige, privéruimte met voldoende verlichting en de juiste ergonomie. U moet er ook voor zorgen dat alle bedrijfsapparatuur veilig is opgeborgen.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xfrm>
            <a:off x="6723719" y="10109989"/>
            <a:ext cx="167004" cy="179536"/>
          </a:xfrm>
          <a:prstGeom prst="rect">
            <a:avLst/>
          </a:prstGeom>
        </p:spPr>
        <p:txBody>
          <a:bodyPr vert="horz" wrap="square" lIns="0" tIns="0" rIns="0" bIns="0" rtlCol="0">
            <a:spAutoFit/>
          </a:bodyPr>
          <a:lstStyle/>
          <a:p>
            <a:pPr marL="37465">
              <a:lnSpc>
                <a:spcPts val="1420"/>
              </a:lnSpc>
            </a:pPr>
            <a:fld id="{81D60167-4931-47E6-BA6A-407CBD079E47}" type="slidenum">
              <a:rPr dirty="0">
                <a:latin typeface="+mj-lt"/>
              </a:rPr>
              <a:t>4</a:t>
            </a:fld>
            <a:endParaRPr dirty="0">
              <a:latin typeface="+mj-lt"/>
            </a:endParaRPr>
          </a:p>
        </p:txBody>
      </p:sp>
      <p:pic>
        <p:nvPicPr>
          <p:cNvPr id="6" name="Picture 5">
            <a:extLst>
              <a:ext uri="{FF2B5EF4-FFF2-40B4-BE49-F238E27FC236}">
                <a16:creationId xmlns:a16="http://schemas.microsoft.com/office/drawing/2014/main" id="{EA29A305-D1E7-7F76-522E-8B8896C2B06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07299" y="9817410"/>
            <a:ext cx="1035828" cy="585156"/>
          </a:xfrm>
          <a:prstGeom prst="rect">
            <a:avLst/>
          </a:prstGeom>
        </p:spPr>
      </p:pic>
      <p:sp>
        <p:nvSpPr>
          <p:cNvPr id="3" name="object 2">
            <a:extLst>
              <a:ext uri="{FF2B5EF4-FFF2-40B4-BE49-F238E27FC236}">
                <a16:creationId xmlns:a16="http://schemas.microsoft.com/office/drawing/2014/main" id="{AA30C5B4-7BE1-8879-BBF7-8AB214B17564}"/>
              </a:ext>
            </a:extLst>
          </p:cNvPr>
          <p:cNvSpPr txBox="1"/>
          <p:nvPr/>
        </p:nvSpPr>
        <p:spPr>
          <a:xfrm>
            <a:off x="707298" y="589650"/>
            <a:ext cx="5661751" cy="8572218"/>
          </a:xfrm>
          <a:prstGeom prst="rect">
            <a:avLst/>
          </a:prstGeom>
        </p:spPr>
        <p:txBody>
          <a:bodyPr vert="horz" wrap="square" lIns="0" tIns="79375" rIns="0" bIns="0" rtlCol="0">
            <a:spAutoFit/>
          </a:bodyPr>
          <a:lstStyle/>
          <a:p>
            <a:pPr marL="12700">
              <a:lnSpc>
                <a:spcPct val="100000"/>
              </a:lnSpc>
              <a:spcBef>
                <a:spcPts val="625"/>
              </a:spcBef>
            </a:pPr>
            <a:r>
              <a:rPr lang="nl-NL" sz="1200" b="1" noProof="0" dirty="0">
                <a:solidFill>
                  <a:srgbClr val="4A4C4F"/>
                </a:solidFill>
                <a:latin typeface="+mj-lt"/>
                <a:cs typeface="Vodafone Rg"/>
              </a:rPr>
              <a:t>Apparatuur en internet</a:t>
            </a:r>
            <a:endParaRPr lang="nl-NL" sz="1200" noProof="0" dirty="0">
              <a:latin typeface="+mj-lt"/>
              <a:cs typeface="Vodafone Rg"/>
            </a:endParaRPr>
          </a:p>
          <a:p>
            <a:pPr marL="12700" marR="85090">
              <a:lnSpc>
                <a:spcPts val="1400"/>
              </a:lnSpc>
              <a:spcBef>
                <a:spcPts val="605"/>
              </a:spcBef>
            </a:pPr>
            <a:r>
              <a:rPr lang="nl-NL" sz="1200" noProof="0" dirty="0">
                <a:solidFill>
                  <a:srgbClr val="4A4C4F"/>
                </a:solidFill>
                <a:latin typeface="+mj-lt"/>
                <a:cs typeface="Vodafone Rg"/>
              </a:rPr>
              <a:t>De [remote/hybride] werknemer /[het bedrijf] is verantwoordelijk voor het leveren van de apparatuur die nodig is om uw functie uit te voeren, waaronder</a:t>
            </a:r>
            <a:r>
              <a:rPr lang="nl-NL" sz="1200" spc="-10" noProof="0" dirty="0">
                <a:solidFill>
                  <a:srgbClr val="4A4C4F"/>
                </a:solidFill>
                <a:latin typeface="+mj-lt"/>
                <a:cs typeface="Vodafone Rg"/>
              </a:rPr>
              <a:t>:</a:t>
            </a:r>
            <a:endParaRPr lang="nl-NL" sz="1200" noProof="0" dirty="0">
              <a:latin typeface="+mj-lt"/>
              <a:cs typeface="Vodafone Rg"/>
            </a:endParaRPr>
          </a:p>
          <a:p>
            <a:pPr marL="227965" indent="-215900">
              <a:lnSpc>
                <a:spcPct val="100000"/>
              </a:lnSpc>
              <a:spcBef>
                <a:spcPts val="490"/>
              </a:spcBef>
              <a:buClr>
                <a:schemeClr val="accent4">
                  <a:lumMod val="75000"/>
                </a:schemeClr>
              </a:buClr>
              <a:buChar char="•"/>
              <a:tabLst>
                <a:tab pos="227965" algn="l"/>
                <a:tab pos="229235" algn="l"/>
              </a:tabLst>
            </a:pPr>
            <a:r>
              <a:rPr lang="nl-NL" sz="1200" spc="-10" noProof="0" dirty="0">
                <a:solidFill>
                  <a:srgbClr val="4A4C4F"/>
                </a:solidFill>
                <a:latin typeface="+mj-lt"/>
                <a:cs typeface="Vodafone Rg"/>
              </a:rPr>
              <a:t>Een computer</a:t>
            </a:r>
            <a:endParaRPr lang="nl-NL" sz="1200" noProof="0" dirty="0">
              <a:latin typeface="+mj-lt"/>
              <a:cs typeface="Vodafone Rg"/>
            </a:endParaRPr>
          </a:p>
          <a:p>
            <a:pPr marL="227965" indent="-215900">
              <a:lnSpc>
                <a:spcPct val="100000"/>
              </a:lnSpc>
              <a:spcBef>
                <a:spcPts val="525"/>
              </a:spcBef>
              <a:buClr>
                <a:schemeClr val="accent4">
                  <a:lumMod val="75000"/>
                </a:schemeClr>
              </a:buClr>
              <a:buChar char="•"/>
              <a:tabLst>
                <a:tab pos="227965" algn="l"/>
                <a:tab pos="229235" algn="l"/>
              </a:tabLst>
            </a:pPr>
            <a:r>
              <a:rPr lang="nl-NL" sz="1200" noProof="0" dirty="0">
                <a:solidFill>
                  <a:srgbClr val="4A4C4F"/>
                </a:solidFill>
                <a:latin typeface="+mj-lt"/>
                <a:cs typeface="Vodafone Rg"/>
              </a:rPr>
              <a:t>Betrouwbare internettoegang</a:t>
            </a:r>
            <a:endParaRPr lang="nl-NL" sz="1200" noProof="0" dirty="0">
              <a:latin typeface="+mj-lt"/>
              <a:cs typeface="Vodafone Rg"/>
            </a:endParaRPr>
          </a:p>
          <a:p>
            <a:pPr marL="227965" indent="-215900">
              <a:lnSpc>
                <a:spcPct val="100000"/>
              </a:lnSpc>
              <a:spcBef>
                <a:spcPts val="530"/>
              </a:spcBef>
              <a:buClr>
                <a:schemeClr val="accent4">
                  <a:lumMod val="75000"/>
                </a:schemeClr>
              </a:buClr>
              <a:buChar char="•"/>
              <a:tabLst>
                <a:tab pos="227965" algn="l"/>
                <a:tab pos="229235" algn="l"/>
              </a:tabLst>
            </a:pPr>
            <a:r>
              <a:rPr lang="nl-NL" sz="1200" noProof="0" dirty="0">
                <a:solidFill>
                  <a:srgbClr val="4A4C4F"/>
                </a:solidFill>
                <a:latin typeface="+mj-lt"/>
                <a:cs typeface="Vodafone Rg"/>
              </a:rPr>
              <a:t>Een telefoon</a:t>
            </a:r>
            <a:endParaRPr lang="nl-NL" sz="1200" noProof="0" dirty="0">
              <a:latin typeface="+mj-lt"/>
              <a:cs typeface="Vodafone Rg"/>
            </a:endParaRPr>
          </a:p>
          <a:p>
            <a:pPr marL="12700" marR="1144905">
              <a:lnSpc>
                <a:spcPts val="1400"/>
              </a:lnSpc>
              <a:spcBef>
                <a:spcPts val="605"/>
              </a:spcBef>
              <a:buClr>
                <a:schemeClr val="accent4">
                  <a:lumMod val="75000"/>
                </a:schemeClr>
              </a:buClr>
            </a:pPr>
            <a:r>
              <a:rPr lang="nl-NL" sz="1200" noProof="0" dirty="0">
                <a:solidFill>
                  <a:srgbClr val="4A4C4F"/>
                </a:solidFill>
                <a:latin typeface="+mj-lt"/>
                <a:cs typeface="Vodafone Rg"/>
              </a:rPr>
              <a:t>Het bedrijf biedt toegang op afstand tot de benodigde bedrijfssystemen. Dit omvat een individuele login voor de volgende software en apps</a:t>
            </a:r>
            <a:r>
              <a:rPr lang="nl-NL" sz="1200" spc="-10" noProof="0" dirty="0">
                <a:solidFill>
                  <a:srgbClr val="4A4C4F"/>
                </a:solidFill>
                <a:latin typeface="+mj-lt"/>
                <a:cs typeface="Vodafone Rg"/>
              </a:rPr>
              <a:t>:</a:t>
            </a:r>
            <a:endParaRPr lang="nl-NL" sz="1200" noProof="0" dirty="0">
              <a:latin typeface="+mj-lt"/>
              <a:cs typeface="Vodafone Rg"/>
            </a:endParaRPr>
          </a:p>
          <a:p>
            <a:pPr marL="227965" indent="-215900">
              <a:lnSpc>
                <a:spcPct val="100000"/>
              </a:lnSpc>
              <a:spcBef>
                <a:spcPts val="484"/>
              </a:spcBef>
              <a:buClr>
                <a:schemeClr val="accent4">
                  <a:lumMod val="75000"/>
                </a:schemeClr>
              </a:buClr>
              <a:buChar char="•"/>
              <a:tabLst>
                <a:tab pos="227965" algn="l"/>
                <a:tab pos="229235" algn="l"/>
              </a:tabLst>
            </a:pPr>
            <a:r>
              <a:rPr lang="nl-NL" sz="1200" noProof="0" dirty="0">
                <a:solidFill>
                  <a:srgbClr val="4A4C4F"/>
                </a:solidFill>
                <a:latin typeface="+mj-lt"/>
                <a:cs typeface="Vodafone Rg"/>
              </a:rPr>
              <a:t>Instant</a:t>
            </a:r>
            <a:r>
              <a:rPr lang="nl-NL" sz="1200" spc="-15" noProof="0" dirty="0">
                <a:solidFill>
                  <a:srgbClr val="4A4C4F"/>
                </a:solidFill>
                <a:latin typeface="+mj-lt"/>
                <a:cs typeface="Vodafone Rg"/>
              </a:rPr>
              <a:t> </a:t>
            </a:r>
            <a:r>
              <a:rPr lang="nl-NL" sz="1200" noProof="0" dirty="0">
                <a:solidFill>
                  <a:srgbClr val="4A4C4F"/>
                </a:solidFill>
                <a:latin typeface="+mj-lt"/>
                <a:cs typeface="Vodafone Rg"/>
              </a:rPr>
              <a:t>Messaging [voeg hier de naam van uw tool toe</a:t>
            </a:r>
            <a:r>
              <a:rPr lang="nl-NL" sz="1200" spc="-10" noProof="0" dirty="0">
                <a:solidFill>
                  <a:srgbClr val="4A4C4F"/>
                </a:solidFill>
                <a:latin typeface="+mj-lt"/>
                <a:cs typeface="Vodafone Rg"/>
              </a:rPr>
              <a:t>]</a:t>
            </a:r>
            <a:endParaRPr lang="nl-NL" sz="1200" noProof="0" dirty="0">
              <a:latin typeface="+mj-lt"/>
              <a:cs typeface="Vodafone Rg"/>
            </a:endParaRPr>
          </a:p>
          <a:p>
            <a:pPr marL="227965" indent="-215900">
              <a:lnSpc>
                <a:spcPct val="100000"/>
              </a:lnSpc>
              <a:spcBef>
                <a:spcPts val="530"/>
              </a:spcBef>
              <a:buClr>
                <a:schemeClr val="accent4">
                  <a:lumMod val="75000"/>
                </a:schemeClr>
              </a:buClr>
              <a:buChar char="•"/>
              <a:tabLst>
                <a:tab pos="227965" algn="l"/>
                <a:tab pos="229235" algn="l"/>
              </a:tabLst>
            </a:pPr>
            <a:r>
              <a:rPr lang="nl-NL" sz="1200" noProof="0" dirty="0">
                <a:solidFill>
                  <a:srgbClr val="4A4C4F"/>
                </a:solidFill>
                <a:latin typeface="+mj-lt"/>
                <a:cs typeface="Vodafone Rg"/>
              </a:rPr>
              <a:t>Videoconferenties</a:t>
            </a:r>
            <a:endParaRPr lang="nl-NL" sz="1200" noProof="0" dirty="0">
              <a:latin typeface="+mj-lt"/>
              <a:cs typeface="Vodafone Rg"/>
            </a:endParaRPr>
          </a:p>
          <a:p>
            <a:pPr marL="227965" indent="-215900">
              <a:lnSpc>
                <a:spcPct val="100000"/>
              </a:lnSpc>
              <a:spcBef>
                <a:spcPts val="525"/>
              </a:spcBef>
              <a:buClr>
                <a:schemeClr val="accent4">
                  <a:lumMod val="75000"/>
                </a:schemeClr>
              </a:buClr>
              <a:buChar char="•"/>
              <a:tabLst>
                <a:tab pos="227965" algn="l"/>
                <a:tab pos="229235" algn="l"/>
              </a:tabLst>
            </a:pPr>
            <a:r>
              <a:rPr lang="nl-NL" sz="1200" spc="-10" noProof="0" dirty="0">
                <a:solidFill>
                  <a:srgbClr val="4A4C4F"/>
                </a:solidFill>
                <a:latin typeface="+mj-lt"/>
                <a:cs typeface="Vodafone Rg"/>
              </a:rPr>
              <a:t>E-mail</a:t>
            </a:r>
            <a:endParaRPr lang="nl-NL" sz="1200" noProof="0" dirty="0">
              <a:latin typeface="+mj-lt"/>
              <a:cs typeface="Vodafone Rg"/>
            </a:endParaRPr>
          </a:p>
          <a:p>
            <a:pPr marL="227965" indent="-215900">
              <a:lnSpc>
                <a:spcPct val="100000"/>
              </a:lnSpc>
              <a:spcBef>
                <a:spcPts val="525"/>
              </a:spcBef>
              <a:buClr>
                <a:schemeClr val="accent4">
                  <a:lumMod val="75000"/>
                </a:schemeClr>
              </a:buClr>
              <a:buChar char="•"/>
              <a:tabLst>
                <a:tab pos="227965" algn="l"/>
                <a:tab pos="229235" algn="l"/>
              </a:tabLst>
            </a:pPr>
            <a:r>
              <a:rPr lang="nl-NL" sz="1200" noProof="0" dirty="0">
                <a:solidFill>
                  <a:srgbClr val="4A4C4F"/>
                </a:solidFill>
                <a:latin typeface="+mj-lt"/>
                <a:cs typeface="Vodafone Rg"/>
              </a:rPr>
              <a:t>Tijdregistratie</a:t>
            </a:r>
            <a:endParaRPr lang="nl-NL" sz="1200" noProof="0" dirty="0">
              <a:latin typeface="+mj-lt"/>
              <a:cs typeface="Vodafone Rg"/>
            </a:endParaRPr>
          </a:p>
          <a:p>
            <a:pPr>
              <a:lnSpc>
                <a:spcPct val="100000"/>
              </a:lnSpc>
              <a:buClr>
                <a:schemeClr val="accent4">
                  <a:lumMod val="75000"/>
                </a:schemeClr>
              </a:buClr>
            </a:pPr>
            <a:endParaRPr lang="nl-NL" sz="1300" noProof="0" dirty="0">
              <a:latin typeface="+mj-lt"/>
              <a:cs typeface="Vodafone Rg"/>
            </a:endParaRPr>
          </a:p>
          <a:p>
            <a:pPr marL="12700">
              <a:lnSpc>
                <a:spcPct val="100000"/>
              </a:lnSpc>
              <a:spcBef>
                <a:spcPts val="1005"/>
              </a:spcBef>
              <a:buClr>
                <a:schemeClr val="accent4">
                  <a:lumMod val="75000"/>
                </a:schemeClr>
              </a:buClr>
            </a:pPr>
            <a:r>
              <a:rPr lang="nl-NL" sz="1200" b="1" spc="-10" noProof="0" dirty="0">
                <a:solidFill>
                  <a:srgbClr val="4A4C4F"/>
                </a:solidFill>
                <a:latin typeface="+mj-lt"/>
                <a:cs typeface="Vodafone Rg"/>
              </a:rPr>
              <a:t>Communicatie</a:t>
            </a:r>
            <a:endParaRPr lang="nl-NL" sz="1200" noProof="0" dirty="0">
              <a:latin typeface="+mj-lt"/>
              <a:cs typeface="Vodafone Rg"/>
            </a:endParaRPr>
          </a:p>
          <a:p>
            <a:pPr marL="12700" marR="209550">
              <a:lnSpc>
                <a:spcPts val="1400"/>
              </a:lnSpc>
              <a:spcBef>
                <a:spcPts val="605"/>
              </a:spcBef>
              <a:buClr>
                <a:schemeClr val="accent4">
                  <a:lumMod val="75000"/>
                </a:schemeClr>
              </a:buClr>
            </a:pPr>
            <a:r>
              <a:rPr lang="nl-NL" sz="1200" noProof="0" dirty="0">
                <a:solidFill>
                  <a:srgbClr val="4A4C4F"/>
                </a:solidFill>
                <a:latin typeface="+mj-lt"/>
                <a:cs typeface="Vodafone Rg"/>
              </a:rPr>
              <a:t>Van [Hybridewerkers/remote werkers] wordt verwacht dat ze regelmatig communiceren met hun lijnmanagers en teamleden. Dit houdt in</a:t>
            </a:r>
            <a:r>
              <a:rPr lang="nl-NL" sz="1200" spc="-10" noProof="0" dirty="0">
                <a:solidFill>
                  <a:srgbClr val="4A4C4F"/>
                </a:solidFill>
                <a:latin typeface="+mj-lt"/>
                <a:cs typeface="Vodafone Rg"/>
              </a:rPr>
              <a:t>:</a:t>
            </a:r>
            <a:endParaRPr lang="nl-NL" sz="1200" noProof="0" dirty="0">
              <a:latin typeface="+mj-lt"/>
              <a:cs typeface="Vodafone Rg"/>
            </a:endParaRPr>
          </a:p>
          <a:p>
            <a:pPr marL="228600" indent="-216535">
              <a:lnSpc>
                <a:spcPct val="100000"/>
              </a:lnSpc>
              <a:spcBef>
                <a:spcPts val="484"/>
              </a:spcBef>
              <a:buClr>
                <a:schemeClr val="accent4">
                  <a:lumMod val="75000"/>
                </a:schemeClr>
              </a:buClr>
              <a:buAutoNum type="arabicPeriod"/>
              <a:tabLst>
                <a:tab pos="229235" algn="l"/>
              </a:tabLst>
            </a:pPr>
            <a:r>
              <a:rPr lang="nl-NL" sz="1200" spc="-10" noProof="0" dirty="0">
                <a:solidFill>
                  <a:srgbClr val="4A4C4F"/>
                </a:solidFill>
                <a:latin typeface="+mj-lt"/>
                <a:cs typeface="Vodafone Rg"/>
              </a:rPr>
              <a:t>Regelmatig controleren en beantwoorden van e-mails en instant </a:t>
            </a:r>
            <a:r>
              <a:rPr lang="nl-NL" sz="1200" spc="-10" noProof="0" dirty="0" err="1">
                <a:solidFill>
                  <a:srgbClr val="4A4C4F"/>
                </a:solidFill>
                <a:latin typeface="+mj-lt"/>
                <a:cs typeface="Vodafone Rg"/>
              </a:rPr>
              <a:t>messages</a:t>
            </a:r>
            <a:endParaRPr lang="nl-NL" sz="1200" noProof="0" dirty="0">
              <a:latin typeface="+mj-lt"/>
              <a:cs typeface="Vodafone Rg"/>
            </a:endParaRPr>
          </a:p>
          <a:p>
            <a:pPr marL="228600" indent="-216535">
              <a:lnSpc>
                <a:spcPct val="100000"/>
              </a:lnSpc>
              <a:spcBef>
                <a:spcPts val="530"/>
              </a:spcBef>
              <a:buClr>
                <a:schemeClr val="accent4">
                  <a:lumMod val="75000"/>
                </a:schemeClr>
              </a:buClr>
              <a:buAutoNum type="arabicPeriod"/>
              <a:tabLst>
                <a:tab pos="229235" algn="l"/>
              </a:tabLst>
            </a:pPr>
            <a:r>
              <a:rPr lang="nl-NL" sz="1200" noProof="0" dirty="0">
                <a:solidFill>
                  <a:srgbClr val="4A4C4F"/>
                </a:solidFill>
                <a:latin typeface="+mj-lt"/>
                <a:cs typeface="Vodafone Rg"/>
              </a:rPr>
              <a:t>Het bijwonen van geplande vergaderingen en conferentiegesprekken</a:t>
            </a:r>
            <a:endParaRPr lang="nl-NL" sz="1200" noProof="0" dirty="0">
              <a:latin typeface="+mj-lt"/>
              <a:cs typeface="Vodafone Rg"/>
            </a:endParaRPr>
          </a:p>
          <a:p>
            <a:pPr marL="228600" indent="-216535">
              <a:lnSpc>
                <a:spcPct val="100000"/>
              </a:lnSpc>
              <a:spcBef>
                <a:spcPts val="525"/>
              </a:spcBef>
              <a:buClr>
                <a:schemeClr val="accent4">
                  <a:lumMod val="75000"/>
                </a:schemeClr>
              </a:buClr>
              <a:buAutoNum type="arabicPeriod"/>
              <a:tabLst>
                <a:tab pos="229235" algn="l"/>
              </a:tabLst>
            </a:pPr>
            <a:r>
              <a:rPr lang="nl-NL" sz="1200" noProof="0" dirty="0">
                <a:solidFill>
                  <a:srgbClr val="4A4C4F"/>
                </a:solidFill>
                <a:latin typeface="+mj-lt"/>
                <a:cs typeface="Vodafone Rg"/>
              </a:rPr>
              <a:t>Regelmatig updates geven over de projectstatus</a:t>
            </a:r>
            <a:endParaRPr lang="nl-NL" sz="1200" noProof="0" dirty="0">
              <a:latin typeface="+mj-lt"/>
              <a:cs typeface="Vodafone Rg"/>
            </a:endParaRPr>
          </a:p>
          <a:p>
            <a:pPr marL="228600" indent="-216535">
              <a:lnSpc>
                <a:spcPct val="100000"/>
              </a:lnSpc>
              <a:spcBef>
                <a:spcPts val="530"/>
              </a:spcBef>
              <a:buClr>
                <a:schemeClr val="accent4">
                  <a:lumMod val="75000"/>
                </a:schemeClr>
              </a:buClr>
              <a:buAutoNum type="arabicPeriod"/>
              <a:tabLst>
                <a:tab pos="229235" algn="l"/>
              </a:tabLst>
            </a:pPr>
            <a:r>
              <a:rPr lang="nl-NL" sz="1200" noProof="0" dirty="0">
                <a:solidFill>
                  <a:srgbClr val="4A4C4F"/>
                </a:solidFill>
                <a:latin typeface="+mj-lt"/>
                <a:cs typeface="Vodafone Rg"/>
              </a:rPr>
              <a:t>Deelnemen aan virtuele teambuildingactiviteiten</a:t>
            </a:r>
            <a:endParaRPr lang="nl-NL" sz="1200" noProof="0" dirty="0">
              <a:latin typeface="+mj-lt"/>
              <a:cs typeface="Vodafone Rg"/>
            </a:endParaRPr>
          </a:p>
          <a:p>
            <a:pPr>
              <a:lnSpc>
                <a:spcPct val="100000"/>
              </a:lnSpc>
            </a:pPr>
            <a:endParaRPr lang="nl-NL" sz="1300" noProof="0" dirty="0">
              <a:latin typeface="+mj-lt"/>
              <a:cs typeface="Vodafone Rg"/>
            </a:endParaRPr>
          </a:p>
          <a:p>
            <a:pPr marL="12700" algn="just">
              <a:lnSpc>
                <a:spcPct val="100000"/>
              </a:lnSpc>
              <a:spcBef>
                <a:spcPts val="1000"/>
              </a:spcBef>
            </a:pPr>
            <a:r>
              <a:rPr lang="nl-NL" sz="1200" b="1" noProof="0" dirty="0">
                <a:solidFill>
                  <a:srgbClr val="4A4C4F"/>
                </a:solidFill>
                <a:latin typeface="+mj-lt"/>
                <a:cs typeface="Vodafone Rg"/>
              </a:rPr>
              <a:t>Werktijden</a:t>
            </a:r>
            <a:endParaRPr lang="nl-NL" sz="1200" noProof="0" dirty="0">
              <a:latin typeface="+mj-lt"/>
              <a:cs typeface="Vodafone Rg"/>
            </a:endParaRPr>
          </a:p>
          <a:p>
            <a:pPr marL="12700" marR="222885" algn="just">
              <a:lnSpc>
                <a:spcPts val="1400"/>
              </a:lnSpc>
              <a:spcBef>
                <a:spcPts val="605"/>
              </a:spcBef>
            </a:pPr>
            <a:r>
              <a:rPr lang="nl-NL" sz="1200" noProof="0" dirty="0">
                <a:solidFill>
                  <a:srgbClr val="4A4C4F"/>
                </a:solidFill>
                <a:latin typeface="+mj-lt"/>
                <a:cs typeface="Vodafone Rg"/>
              </a:rPr>
              <a:t>Van werknemers die op afstand werken, wordt verwacht dat ze dezelfde werktijden hanteren als werknemers op kantoor. Wijzigingen in uw normale werktijden moeten worden besproken en goedgekeurd door uw lijnmanager</a:t>
            </a:r>
            <a:r>
              <a:rPr lang="nl-NL" sz="1200" spc="-10" noProof="0" dirty="0">
                <a:solidFill>
                  <a:srgbClr val="4A4C4F"/>
                </a:solidFill>
                <a:latin typeface="+mj-lt"/>
                <a:cs typeface="Vodafone Rg"/>
              </a:rPr>
              <a:t>.</a:t>
            </a:r>
            <a:endParaRPr lang="nl-NL" sz="1200" noProof="0" dirty="0">
              <a:latin typeface="+mj-lt"/>
              <a:cs typeface="Vodafone Rg"/>
            </a:endParaRPr>
          </a:p>
          <a:p>
            <a:pPr>
              <a:lnSpc>
                <a:spcPct val="100000"/>
              </a:lnSpc>
            </a:pPr>
            <a:endParaRPr lang="nl-NL" sz="1300" noProof="0" dirty="0">
              <a:latin typeface="+mj-lt"/>
              <a:cs typeface="Vodafone Rg"/>
            </a:endParaRPr>
          </a:p>
          <a:p>
            <a:pPr marL="12700">
              <a:lnSpc>
                <a:spcPct val="100000"/>
              </a:lnSpc>
              <a:spcBef>
                <a:spcPts val="965"/>
              </a:spcBef>
            </a:pPr>
            <a:r>
              <a:rPr lang="nl-NL" sz="1200" b="1" spc="-10" noProof="0" dirty="0">
                <a:solidFill>
                  <a:srgbClr val="4A4C4F"/>
                </a:solidFill>
                <a:latin typeface="+mj-lt"/>
                <a:cs typeface="Vodafone Rg"/>
              </a:rPr>
              <a:t>Onkosten</a:t>
            </a:r>
            <a:endParaRPr lang="nl-NL" sz="1200" noProof="0" dirty="0">
              <a:latin typeface="+mj-lt"/>
              <a:cs typeface="Vodafone Rg"/>
            </a:endParaRPr>
          </a:p>
          <a:p>
            <a:pPr marL="12700" marR="6350" algn="just">
              <a:lnSpc>
                <a:spcPts val="1400"/>
              </a:lnSpc>
              <a:spcBef>
                <a:spcPts val="605"/>
              </a:spcBef>
            </a:pPr>
            <a:r>
              <a:rPr lang="nl-NL" sz="1200" noProof="0" dirty="0">
                <a:solidFill>
                  <a:srgbClr val="4A4C4F"/>
                </a:solidFill>
                <a:latin typeface="+mj-lt"/>
                <a:cs typeface="Vodafone Rg"/>
              </a:rPr>
              <a:t>[De werknemer/het bedrijf] is verantwoordelijk voor alle kosten die worden gemaakt terwijl werknemers op afstand werken, zoals internet- of telefoonrekeningen. Alle onkosten die u maakt in het kader van uw werk moeten vooraf worden overeengekomen met uw lijnmanager</a:t>
            </a:r>
            <a:r>
              <a:rPr lang="nl-NL" sz="1200" spc="-10" noProof="0" dirty="0">
                <a:solidFill>
                  <a:srgbClr val="4A4C4F"/>
                </a:solidFill>
                <a:latin typeface="+mj-lt"/>
                <a:cs typeface="Vodafone Rg"/>
              </a:rPr>
              <a:t>.</a:t>
            </a:r>
            <a:endParaRPr lang="nl-NL" sz="1200" noProof="0" dirty="0">
              <a:latin typeface="+mj-lt"/>
              <a:cs typeface="Vodafone Rg"/>
            </a:endParaRPr>
          </a:p>
          <a:p>
            <a:pPr>
              <a:lnSpc>
                <a:spcPct val="100000"/>
              </a:lnSpc>
            </a:pPr>
            <a:endParaRPr lang="nl-NL" sz="1300" noProof="0" dirty="0">
              <a:latin typeface="+mj-lt"/>
              <a:cs typeface="Vodafone Rg"/>
            </a:endParaRPr>
          </a:p>
          <a:p>
            <a:pPr marL="12700">
              <a:lnSpc>
                <a:spcPct val="100000"/>
              </a:lnSpc>
              <a:spcBef>
                <a:spcPts val="960"/>
              </a:spcBef>
            </a:pPr>
            <a:r>
              <a:rPr lang="nl-NL" sz="1200" b="1" spc="-10" noProof="0" dirty="0">
                <a:solidFill>
                  <a:srgbClr val="4A4C4F"/>
                </a:solidFill>
                <a:latin typeface="+mj-lt"/>
                <a:cs typeface="Vodafone Rg"/>
              </a:rPr>
              <a:t>Vertrouwelijkheid</a:t>
            </a:r>
            <a:endParaRPr lang="nl-NL" sz="1200" noProof="0" dirty="0">
              <a:latin typeface="+mj-lt"/>
              <a:cs typeface="Vodafone Rg"/>
            </a:endParaRPr>
          </a:p>
          <a:p>
            <a:pPr marL="12700" marR="5080" algn="just">
              <a:lnSpc>
                <a:spcPts val="1400"/>
              </a:lnSpc>
              <a:spcBef>
                <a:spcPts val="610"/>
              </a:spcBef>
            </a:pPr>
            <a:r>
              <a:rPr lang="nl-NL" sz="1200" spc="-10" noProof="0" dirty="0">
                <a:solidFill>
                  <a:srgbClr val="4A4C4F"/>
                </a:solidFill>
                <a:latin typeface="+mj-lt"/>
                <a:cs typeface="Vodafone Rg"/>
              </a:rPr>
              <a:t>Werknemers die op afstand werken, moeten zich houden aan het vertrouwelijkheids- en gegevensbeveiligingsbeleid van het bedrijf. Dit omvat het beschermen van gevoelige bedrijfsinformatie en het beveiligen van apparatuur van het bedrijf.</a:t>
            </a:r>
            <a:endParaRPr lang="nl-NL" sz="1200" noProof="0" dirty="0">
              <a:latin typeface="+mj-lt"/>
              <a:cs typeface="Vodafone Rg"/>
            </a:endParaRPr>
          </a:p>
        </p:txBody>
      </p:sp>
      <p:sp>
        <p:nvSpPr>
          <p:cNvPr id="8" name="object 6">
            <a:extLst>
              <a:ext uri="{FF2B5EF4-FFF2-40B4-BE49-F238E27FC236}">
                <a16:creationId xmlns:a16="http://schemas.microsoft.com/office/drawing/2014/main" id="{6201C8BA-6ACD-3731-A329-97FA77F5C8A5}"/>
              </a:ext>
            </a:extLst>
          </p:cNvPr>
          <p:cNvSpPr txBox="1">
            <a:spLocks noGrp="1"/>
          </p:cNvSpPr>
          <p:nvPr>
            <p:ph type="ftr" sz="quarter" idx="5"/>
          </p:nvPr>
        </p:nvSpPr>
        <p:spPr>
          <a:xfrm>
            <a:off x="3854450" y="10110383"/>
            <a:ext cx="2793069" cy="179536"/>
          </a:xfrm>
          <a:prstGeom prst="rect">
            <a:avLst/>
          </a:prstGeom>
        </p:spPr>
        <p:txBody>
          <a:bodyPr vert="horz" wrap="square" lIns="0" tIns="0" rIns="0" bIns="0" rtlCol="0">
            <a:spAutoFit/>
          </a:bodyPr>
          <a:lstStyle/>
          <a:p>
            <a:pPr marL="12700">
              <a:lnSpc>
                <a:spcPts val="1420"/>
              </a:lnSpc>
            </a:pPr>
            <a:r>
              <a:rPr lang="nl-NL" b="0" noProof="0" dirty="0">
                <a:latin typeface="+mj-lt"/>
              </a:rPr>
              <a:t>Richtlijnen</a:t>
            </a:r>
            <a:r>
              <a:rPr lang="nl-NL" noProof="0" dirty="0">
                <a:latin typeface="+mj-lt"/>
              </a:rPr>
              <a:t> voor hybride &amp; remote werken</a:t>
            </a:r>
            <a:endParaRPr lang="nl-NL" b="0" spc="-10" noProof="0" dirty="0">
              <a:latin typeface="+mj-lt"/>
              <a:cs typeface="Vodafone Rg"/>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7"/>
          </p:nvPr>
        </p:nvSpPr>
        <p:spPr>
          <a:xfrm>
            <a:off x="6723719" y="10109989"/>
            <a:ext cx="167004" cy="179536"/>
          </a:xfrm>
          <a:prstGeom prst="rect">
            <a:avLst/>
          </a:prstGeom>
        </p:spPr>
        <p:txBody>
          <a:bodyPr vert="horz" wrap="square" lIns="0" tIns="0" rIns="0" bIns="0" rtlCol="0">
            <a:spAutoFit/>
          </a:bodyPr>
          <a:lstStyle/>
          <a:p>
            <a:pPr marL="37465">
              <a:lnSpc>
                <a:spcPts val="1420"/>
              </a:lnSpc>
            </a:pPr>
            <a:fld id="{81D60167-4931-47E6-BA6A-407CBD079E47}" type="slidenum">
              <a:rPr dirty="0">
                <a:latin typeface="+mj-lt"/>
              </a:rPr>
              <a:t>5</a:t>
            </a:fld>
            <a:endParaRPr dirty="0">
              <a:latin typeface="+mj-lt"/>
            </a:endParaRPr>
          </a:p>
        </p:txBody>
      </p:sp>
      <p:pic>
        <p:nvPicPr>
          <p:cNvPr id="6" name="Picture 5">
            <a:extLst>
              <a:ext uri="{FF2B5EF4-FFF2-40B4-BE49-F238E27FC236}">
                <a16:creationId xmlns:a16="http://schemas.microsoft.com/office/drawing/2014/main" id="{DC4255A8-7D5E-18CE-81F8-E34A957BC1D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07299" y="9817410"/>
            <a:ext cx="1035828" cy="585156"/>
          </a:xfrm>
          <a:prstGeom prst="rect">
            <a:avLst/>
          </a:prstGeom>
        </p:spPr>
      </p:pic>
      <p:sp>
        <p:nvSpPr>
          <p:cNvPr id="4" name="object 2">
            <a:extLst>
              <a:ext uri="{FF2B5EF4-FFF2-40B4-BE49-F238E27FC236}">
                <a16:creationId xmlns:a16="http://schemas.microsoft.com/office/drawing/2014/main" id="{65D10A11-2BF4-EBFA-A9BF-B32CFCB1A10D}"/>
              </a:ext>
            </a:extLst>
          </p:cNvPr>
          <p:cNvSpPr txBox="1"/>
          <p:nvPr/>
        </p:nvSpPr>
        <p:spPr>
          <a:xfrm>
            <a:off x="707298" y="589650"/>
            <a:ext cx="5890351" cy="4320542"/>
          </a:xfrm>
          <a:prstGeom prst="rect">
            <a:avLst/>
          </a:prstGeom>
        </p:spPr>
        <p:txBody>
          <a:bodyPr vert="horz" wrap="square" lIns="0" tIns="79375" rIns="0" bIns="0" rtlCol="0">
            <a:spAutoFit/>
          </a:bodyPr>
          <a:lstStyle/>
          <a:p>
            <a:pPr marL="12700">
              <a:lnSpc>
                <a:spcPct val="100000"/>
              </a:lnSpc>
              <a:spcBef>
                <a:spcPts val="625"/>
              </a:spcBef>
            </a:pPr>
            <a:r>
              <a:rPr lang="nl-NL" sz="1200" b="1" noProof="0" dirty="0">
                <a:solidFill>
                  <a:srgbClr val="4A4C4F"/>
                </a:solidFill>
                <a:latin typeface="+mj-lt"/>
                <a:cs typeface="Vodafone Rg"/>
              </a:rPr>
              <a:t>Gezondheid en welzijn</a:t>
            </a:r>
            <a:endParaRPr lang="nl-NL" sz="1200" noProof="0" dirty="0">
              <a:latin typeface="+mj-lt"/>
              <a:cs typeface="Vodafone Rg"/>
            </a:endParaRPr>
          </a:p>
          <a:p>
            <a:pPr marL="12700" marR="111125">
              <a:lnSpc>
                <a:spcPts val="1400"/>
              </a:lnSpc>
              <a:spcBef>
                <a:spcPts val="605"/>
              </a:spcBef>
            </a:pPr>
            <a:r>
              <a:rPr lang="nl-NL" sz="1200" noProof="0" dirty="0">
                <a:solidFill>
                  <a:srgbClr val="4A4C4F"/>
                </a:solidFill>
                <a:latin typeface="+mj-lt"/>
                <a:cs typeface="Vodafone Rg"/>
              </a:rPr>
              <a:t>[Het bedrijf] wil ervoor zorgen dat alle werknemers toegang hebben tot de nodige middelen en ondersteuning, of ze nu fulltime, parttime of volledig op afstand werken. Dit omvat toegang tot</a:t>
            </a:r>
            <a:r>
              <a:rPr lang="nl-NL" sz="1200" spc="-25" noProof="0" dirty="0">
                <a:solidFill>
                  <a:srgbClr val="4A4C4F"/>
                </a:solidFill>
                <a:latin typeface="+mj-lt"/>
                <a:cs typeface="Vodafone Rg"/>
              </a:rPr>
              <a:t>:</a:t>
            </a:r>
            <a:endParaRPr lang="nl-NL" sz="1200" noProof="0" dirty="0">
              <a:latin typeface="+mj-lt"/>
              <a:cs typeface="Vodafone Rg"/>
            </a:endParaRPr>
          </a:p>
          <a:p>
            <a:pPr marL="227965" indent="-215900">
              <a:lnSpc>
                <a:spcPct val="100000"/>
              </a:lnSpc>
              <a:spcBef>
                <a:spcPts val="490"/>
              </a:spcBef>
              <a:buClr>
                <a:schemeClr val="accent4">
                  <a:lumMod val="75000"/>
                </a:schemeClr>
              </a:buClr>
              <a:buChar char="•"/>
              <a:tabLst>
                <a:tab pos="227965" algn="l"/>
                <a:tab pos="229235" algn="l"/>
              </a:tabLst>
            </a:pPr>
            <a:r>
              <a:rPr lang="nl-NL" sz="1200" noProof="0" dirty="0">
                <a:solidFill>
                  <a:srgbClr val="4A4C4F"/>
                </a:solidFill>
                <a:latin typeface="+mj-lt"/>
                <a:cs typeface="Vodafone Rg"/>
              </a:rPr>
              <a:t>Diensten voor geestelijke gezondheid</a:t>
            </a:r>
            <a:endParaRPr lang="nl-NL" sz="1200" noProof="0" dirty="0">
              <a:latin typeface="+mj-lt"/>
              <a:cs typeface="Vodafone Rg"/>
            </a:endParaRPr>
          </a:p>
          <a:p>
            <a:pPr marL="227965" indent="-215900">
              <a:lnSpc>
                <a:spcPct val="100000"/>
              </a:lnSpc>
              <a:spcBef>
                <a:spcPts val="525"/>
              </a:spcBef>
              <a:buClr>
                <a:schemeClr val="accent4">
                  <a:lumMod val="75000"/>
                </a:schemeClr>
              </a:buClr>
              <a:buChar char="•"/>
              <a:tabLst>
                <a:tab pos="227965" algn="l"/>
                <a:tab pos="229235" algn="l"/>
              </a:tabLst>
            </a:pPr>
            <a:r>
              <a:rPr lang="nl-NL" sz="1200" noProof="0" dirty="0">
                <a:solidFill>
                  <a:srgbClr val="4A4C4F"/>
                </a:solidFill>
                <a:latin typeface="+mj-lt"/>
                <a:cs typeface="Vodafone Rg"/>
              </a:rPr>
              <a:t>De specifieke mogelijkheden voor loopbaanontwikkeling die in uw contract staan vermeld</a:t>
            </a:r>
            <a:endParaRPr lang="nl-NL" sz="1200" noProof="0" dirty="0">
              <a:latin typeface="+mj-lt"/>
              <a:cs typeface="Vodafone Rg"/>
            </a:endParaRPr>
          </a:p>
          <a:p>
            <a:pPr marL="12700" marR="5080" indent="215265">
              <a:lnSpc>
                <a:spcPct val="136600"/>
              </a:lnSpc>
              <a:buClr>
                <a:schemeClr val="accent4">
                  <a:lumMod val="75000"/>
                </a:schemeClr>
              </a:buClr>
              <a:buChar char="•"/>
              <a:tabLst>
                <a:tab pos="227965" algn="l"/>
                <a:tab pos="229235" algn="l"/>
              </a:tabLst>
            </a:pPr>
            <a:r>
              <a:rPr lang="nl-NL" sz="1200" noProof="0" dirty="0">
                <a:solidFill>
                  <a:srgbClr val="4A4C4F"/>
                </a:solidFill>
                <a:latin typeface="+mj-lt"/>
                <a:cs typeface="Vodafone Rg"/>
              </a:rPr>
              <a:t>Andere middelen die nodig kunnen zijn om u ondersteund, productief en gemotiveerd te voelen. Neem contact op met uw lijnmanager als u meer wilt weten over deze voorzieningen</a:t>
            </a:r>
            <a:r>
              <a:rPr lang="nl-NL" sz="1200" spc="-10" noProof="0" dirty="0">
                <a:solidFill>
                  <a:srgbClr val="4A4C4F"/>
                </a:solidFill>
                <a:latin typeface="+mj-lt"/>
                <a:cs typeface="Vodafone Rg"/>
              </a:rPr>
              <a:t>.</a:t>
            </a:r>
            <a:endParaRPr lang="nl-NL" sz="1200" noProof="0" dirty="0">
              <a:latin typeface="+mj-lt"/>
              <a:cs typeface="Vodafone Rg"/>
            </a:endParaRPr>
          </a:p>
          <a:p>
            <a:pPr>
              <a:lnSpc>
                <a:spcPct val="100000"/>
              </a:lnSpc>
            </a:pPr>
            <a:endParaRPr lang="nl-NL" sz="1300" noProof="0" dirty="0">
              <a:latin typeface="+mj-lt"/>
              <a:cs typeface="Vodafone Rg"/>
            </a:endParaRPr>
          </a:p>
          <a:p>
            <a:pPr marL="12700">
              <a:lnSpc>
                <a:spcPct val="100000"/>
              </a:lnSpc>
              <a:spcBef>
                <a:spcPts val="1000"/>
              </a:spcBef>
            </a:pPr>
            <a:r>
              <a:rPr lang="nl-NL" sz="1200" b="1" spc="-10" noProof="0" dirty="0">
                <a:solidFill>
                  <a:srgbClr val="4A4C4F"/>
                </a:solidFill>
                <a:latin typeface="+mj-lt"/>
                <a:cs typeface="Vodafone Rg"/>
              </a:rPr>
              <a:t>Beëindiging van de regeling voor werken op afstand</a:t>
            </a:r>
            <a:endParaRPr lang="nl-NL" sz="1200" noProof="0" dirty="0">
              <a:latin typeface="+mj-lt"/>
              <a:cs typeface="Vodafone Rg"/>
            </a:endParaRPr>
          </a:p>
          <a:p>
            <a:pPr marL="12700" marR="138430">
              <a:lnSpc>
                <a:spcPts val="1400"/>
              </a:lnSpc>
              <a:spcBef>
                <a:spcPts val="610"/>
              </a:spcBef>
            </a:pPr>
            <a:r>
              <a:rPr lang="nl-NL" sz="1200" spc="-10" noProof="0" dirty="0">
                <a:solidFill>
                  <a:srgbClr val="4A4C4F"/>
                </a:solidFill>
                <a:latin typeface="+mj-lt"/>
                <a:cs typeface="Vodafone Rg"/>
              </a:rPr>
              <a:t>[Remote/Hybride]-werkregelingen kunnen op elk moment naar goeddunken van het bedrijf worden beëindigd. In het geval dat het bedrijf besluit om uw [remote/</a:t>
            </a:r>
            <a:r>
              <a:rPr lang="nl-NL" sz="1200" spc="-10" noProof="0" dirty="0" err="1">
                <a:solidFill>
                  <a:srgbClr val="4A4C4F"/>
                </a:solidFill>
                <a:latin typeface="+mj-lt"/>
                <a:cs typeface="Vodafone Rg"/>
              </a:rPr>
              <a:t>hybrid</a:t>
            </a:r>
            <a:r>
              <a:rPr lang="nl-NL" sz="1200" spc="-10" noProof="0" dirty="0">
                <a:solidFill>
                  <a:srgbClr val="4A4C4F"/>
                </a:solidFill>
                <a:latin typeface="+mj-lt"/>
                <a:cs typeface="Vodafone Rg"/>
              </a:rPr>
              <a:t>]-werkregeling te beëindigen, dient u alle door het bedrijf ter beschikking gestelde apparatuur terug te geven.</a:t>
            </a:r>
            <a:endParaRPr lang="nl-NL" sz="1200" noProof="0" dirty="0">
              <a:latin typeface="+mj-lt"/>
              <a:cs typeface="Vodafone Rg"/>
            </a:endParaRPr>
          </a:p>
          <a:p>
            <a:pPr>
              <a:lnSpc>
                <a:spcPct val="100000"/>
              </a:lnSpc>
            </a:pPr>
            <a:endParaRPr lang="nl-NL" sz="1300" noProof="0" dirty="0">
              <a:latin typeface="+mj-lt"/>
              <a:cs typeface="Vodafone Rg"/>
            </a:endParaRPr>
          </a:p>
          <a:p>
            <a:pPr marL="12700">
              <a:lnSpc>
                <a:spcPct val="100000"/>
              </a:lnSpc>
              <a:spcBef>
                <a:spcPts val="960"/>
              </a:spcBef>
            </a:pPr>
            <a:r>
              <a:rPr lang="nl-NL" sz="1200" b="1" spc="-10" noProof="0" dirty="0">
                <a:solidFill>
                  <a:srgbClr val="4A4C4F"/>
                </a:solidFill>
                <a:latin typeface="+mj-lt"/>
                <a:cs typeface="Vodafone Rg"/>
              </a:rPr>
              <a:t>Conclusie</a:t>
            </a:r>
            <a:endParaRPr lang="nl-NL" sz="1200" noProof="0" dirty="0">
              <a:latin typeface="+mj-lt"/>
              <a:cs typeface="Vodafone Rg"/>
            </a:endParaRPr>
          </a:p>
          <a:p>
            <a:pPr marL="12700" marR="164465">
              <a:lnSpc>
                <a:spcPts val="1400"/>
              </a:lnSpc>
              <a:spcBef>
                <a:spcPts val="610"/>
              </a:spcBef>
            </a:pPr>
            <a:r>
              <a:rPr lang="nl-NL" sz="1200" noProof="0" dirty="0">
                <a:solidFill>
                  <a:srgbClr val="4A4C4F"/>
                </a:solidFill>
                <a:latin typeface="+mj-lt"/>
                <a:cs typeface="Vodafone Rg"/>
              </a:rPr>
              <a:t>Voor [Remote/Hybride]-werkovereenkomsten gelden de hierboven beschreven richtlijnen. Deze richtlijnen zijn opgesteld om te zorgen voor een productieve en positieve ervaring voor zowel de werknemer als het bedrijf. Als u vragen of opmerkingen hebt over deze richtlijnen, neem dan contact op met uw lijnmanager</a:t>
            </a:r>
            <a:r>
              <a:rPr lang="nl-NL" sz="1200" spc="-10" noProof="0" dirty="0">
                <a:solidFill>
                  <a:srgbClr val="4A4C4F"/>
                </a:solidFill>
                <a:latin typeface="+mj-lt"/>
                <a:cs typeface="Vodafone Rg"/>
              </a:rPr>
              <a:t>.</a:t>
            </a:r>
            <a:endParaRPr lang="nl-NL" sz="1200" noProof="0" dirty="0">
              <a:latin typeface="+mj-lt"/>
              <a:cs typeface="Vodafone Rg"/>
            </a:endParaRPr>
          </a:p>
        </p:txBody>
      </p:sp>
      <p:sp>
        <p:nvSpPr>
          <p:cNvPr id="8" name="object 6">
            <a:extLst>
              <a:ext uri="{FF2B5EF4-FFF2-40B4-BE49-F238E27FC236}">
                <a16:creationId xmlns:a16="http://schemas.microsoft.com/office/drawing/2014/main" id="{809A7939-0CE0-18BB-EAD4-3D17BDC1A988}"/>
              </a:ext>
            </a:extLst>
          </p:cNvPr>
          <p:cNvSpPr txBox="1">
            <a:spLocks noGrp="1"/>
          </p:cNvSpPr>
          <p:nvPr>
            <p:ph type="ftr" sz="quarter" idx="5"/>
          </p:nvPr>
        </p:nvSpPr>
        <p:spPr>
          <a:xfrm>
            <a:off x="3854450" y="10110383"/>
            <a:ext cx="2793069" cy="179536"/>
          </a:xfrm>
          <a:prstGeom prst="rect">
            <a:avLst/>
          </a:prstGeom>
        </p:spPr>
        <p:txBody>
          <a:bodyPr vert="horz" wrap="square" lIns="0" tIns="0" rIns="0" bIns="0" rtlCol="0">
            <a:spAutoFit/>
          </a:bodyPr>
          <a:lstStyle/>
          <a:p>
            <a:pPr marL="12700">
              <a:lnSpc>
                <a:spcPts val="1420"/>
              </a:lnSpc>
            </a:pPr>
            <a:r>
              <a:rPr lang="nl-NL" b="0" noProof="0" dirty="0">
                <a:latin typeface="+mj-lt"/>
              </a:rPr>
              <a:t>Richtlijnen</a:t>
            </a:r>
            <a:r>
              <a:rPr lang="nl-NL" noProof="0" dirty="0">
                <a:latin typeface="+mj-lt"/>
              </a:rPr>
              <a:t> voor hybride &amp; remote werken</a:t>
            </a:r>
            <a:endParaRPr lang="nl-NL" b="0" spc="-10" noProof="0" dirty="0">
              <a:latin typeface="+mj-lt"/>
              <a:cs typeface="Vodafone Rg"/>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4E4A2212C0E9C498A3C0DE455121765" ma:contentTypeVersion="18" ma:contentTypeDescription="Een nieuw document maken." ma:contentTypeScope="" ma:versionID="b9b1c29552e0ec106946d31c3ab5b877">
  <xsd:schema xmlns:xsd="http://www.w3.org/2001/XMLSchema" xmlns:xs="http://www.w3.org/2001/XMLSchema" xmlns:p="http://schemas.microsoft.com/office/2006/metadata/properties" xmlns:ns2="4ea27d9b-5ba6-4478-8189-30c3af84f183" xmlns:ns3="3b12d464-5fb4-4620-91cc-b68769b7ac78" targetNamespace="http://schemas.microsoft.com/office/2006/metadata/properties" ma:root="true" ma:fieldsID="5cd295844445a7101de2a99908affc35" ns2:_="" ns3:_="">
    <xsd:import namespace="4ea27d9b-5ba6-4478-8189-30c3af84f183"/>
    <xsd:import namespace="3b12d464-5fb4-4620-91cc-b68769b7ac7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ea27d9b-5ba6-4478-8189-30c3af84f1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9d83cc08-aafb-407b-80d4-e8597f1ab2f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b12d464-5fb4-4620-91cc-b68769b7ac78" elementFormDefault="qualified">
    <xsd:import namespace="http://schemas.microsoft.com/office/2006/documentManagement/types"/>
    <xsd:import namespace="http://schemas.microsoft.com/office/infopath/2007/PartnerControls"/>
    <xsd:element name="SharedWithUsers" ma:index="19"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ee390fb7-db58-4f00-be71-f96853d8f38e}" ma:internalName="TaxCatchAll" ma:showField="CatchAllData" ma:web="3b12d464-5fb4-4620-91cc-b68769b7ac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b12d464-5fb4-4620-91cc-b68769b7ac78" xsi:nil="true"/>
    <lcf76f155ced4ddcb4097134ff3c332f xmlns="4ea27d9b-5ba6-4478-8189-30c3af84f18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ED66FF2-38E7-462A-A93B-90427B631DDC}">
  <ds:schemaRefs>
    <ds:schemaRef ds:uri="http://schemas.microsoft.com/sharepoint/v3/contenttype/forms"/>
  </ds:schemaRefs>
</ds:datastoreItem>
</file>

<file path=customXml/itemProps2.xml><?xml version="1.0" encoding="utf-8"?>
<ds:datastoreItem xmlns:ds="http://schemas.openxmlformats.org/officeDocument/2006/customXml" ds:itemID="{4CD2E010-04C6-45A1-B60B-4C916C5849E8}"/>
</file>

<file path=customXml/itemProps3.xml><?xml version="1.0" encoding="utf-8"?>
<ds:datastoreItem xmlns:ds="http://schemas.openxmlformats.org/officeDocument/2006/customXml" ds:itemID="{B73F75C4-F910-4EDD-A119-681D08F27DB8}">
  <ds:schemaRefs>
    <ds:schemaRef ds:uri="http://purl.org/dc/elements/1.1/"/>
    <ds:schemaRef ds:uri="b623f113-0649-4773-98ae-8edc86f38c5b"/>
    <ds:schemaRef ds:uri="http://purl.org/dc/dcmitype/"/>
    <ds:schemaRef ds:uri="http://schemas.microsoft.com/office/2006/documentManagement/types"/>
    <ds:schemaRef ds:uri="6504cafb-c983-4e47-bcaf-a5581da3406e"/>
    <ds:schemaRef ds:uri="http://schemas.microsoft.com/office/infopath/2007/PartnerControls"/>
    <ds:schemaRef ds:uri="http://schemas.microsoft.com/office/2006/metadata/properties"/>
    <ds:schemaRef ds:uri="http://www.w3.org/XML/1998/namespace"/>
    <ds:schemaRef ds:uri="http://purl.org/dc/terms/"/>
    <ds:schemaRef ds:uri="http://schemas.openxmlformats.org/package/2006/metadata/core-properties"/>
    <ds:schemaRef ds:uri="7107546f-3d98-4b34-b17e-86480cb7b25e"/>
  </ds:schemaRefs>
</ds:datastoreItem>
</file>

<file path=docProps/app.xml><?xml version="1.0" encoding="utf-8"?>
<Properties xmlns="http://schemas.openxmlformats.org/officeDocument/2006/extended-properties" xmlns:vt="http://schemas.openxmlformats.org/officeDocument/2006/docPropsVTypes">
  <Template/>
  <TotalTime>1054</TotalTime>
  <Words>767</Words>
  <Application>Microsoft Macintosh PowerPoint</Application>
  <PresentationFormat>Aangepast</PresentationFormat>
  <Paragraphs>68</Paragraphs>
  <Slides>5</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Aptos</vt:lpstr>
      <vt:lpstr>Calibri</vt:lpstr>
      <vt:lpstr>Vodafone Rg</vt:lpstr>
      <vt:lpstr>Office Theme</vt:lpstr>
      <vt:lpstr>PowerPoint-presentatie</vt:lpstr>
      <vt:lpstr>Richtlijnen  voor hybride &amp; remote werken</vt:lpstr>
      <vt:lpstr>[voeg de naam van uw organisatie in] Richtlijnen voor hybride &amp; remote werken</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Arjen van der Sar</cp:lastModifiedBy>
  <cp:revision>12</cp:revision>
  <dcterms:created xsi:type="dcterms:W3CDTF">2023-05-12T12:21:16Z</dcterms:created>
  <dcterms:modified xsi:type="dcterms:W3CDTF">2025-03-06T10:59:37Z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2023-04-24T00:00:00Z</vt:filetime>
  </property>
  <property fmtid="{D5CDD505-2E9C-101B-9397-08002B2CF9AE}" pid="3" name="Creator">
    <vt:lpwstr>Adobe InDesign 18.2 (Macintosh)</vt:lpwstr>
  </property>
  <property fmtid="{D5CDD505-2E9C-101B-9397-08002B2CF9AE}" pid="4" name="LastSaved">
    <vt:filetime>2023-05-12T00:00:00Z</vt:filetime>
  </property>
  <property fmtid="{D5CDD505-2E9C-101B-9397-08002B2CF9AE}" pid="5" name="Producer">
    <vt:lpwstr>Adobe PDF Library 17.0</vt:lpwstr>
  </property>
  <property fmtid="{D5CDD505-2E9C-101B-9397-08002B2CF9AE}" pid="6" name="MSIP_Label_0359f705-2ba0-454b-9cfc-6ce5bcaac040_Enabled">
    <vt:lpwstr>true</vt:lpwstr>
  </property>
  <property fmtid="{D5CDD505-2E9C-101B-9397-08002B2CF9AE}" pid="7" name="MSIP_Label_0359f705-2ba0-454b-9cfc-6ce5bcaac040_Method">
    <vt:lpwstr>Standard</vt:lpwstr>
  </property>
  <property fmtid="{D5CDD505-2E9C-101B-9397-08002B2CF9AE}" pid="8" name="MSIP_Label_0359f705-2ba0-454b-9cfc-6ce5bcaac040_Name">
    <vt:lpwstr>0359f705-2ba0-454b-9cfc-6ce5bcaac040</vt:lpwstr>
  </property>
  <property fmtid="{D5CDD505-2E9C-101B-9397-08002B2CF9AE}" pid="9" name="MSIP_Label_0359f705-2ba0-454b-9cfc-6ce5bcaac040_SiteId">
    <vt:lpwstr>68283f3b-8487-4c86-adb3-a5228f18b893</vt:lpwstr>
  </property>
  <property fmtid="{D5CDD505-2E9C-101B-9397-08002B2CF9AE}" pid="10" name="MSIP_Label_0359f705-2ba0-454b-9cfc-6ce5bcaac040_ContentBits">
    <vt:lpwstr>2</vt:lpwstr>
  </property>
  <property fmtid="{D5CDD505-2E9C-101B-9397-08002B2CF9AE}" pid="11" name="ClassificationContentMarkingFooterLocations">
    <vt:lpwstr>Office Theme:8</vt:lpwstr>
  </property>
  <property fmtid="{D5CDD505-2E9C-101B-9397-08002B2CF9AE}" pid="12" name="ClassificationContentMarkingFooterText">
    <vt:lpwstr>C2 General</vt:lpwstr>
  </property>
  <property fmtid="{D5CDD505-2E9C-101B-9397-08002B2CF9AE}" pid="13" name="MSIP_Label_0359f705-2ba0-454b-9cfc-6ce5bcaac040_ActionId">
    <vt:lpwstr>1f1c5bb9-9ac8-46e4-96a2-8de45aaf703a</vt:lpwstr>
  </property>
  <property fmtid="{D5CDD505-2E9C-101B-9397-08002B2CF9AE}" pid="14" name="MSIP_Label_0359f705-2ba0-454b-9cfc-6ce5bcaac040_SetDate">
    <vt:lpwstr>2024-09-23T13:58:46Z</vt:lpwstr>
  </property>
  <property fmtid="{D5CDD505-2E9C-101B-9397-08002B2CF9AE}" pid="15" name="ContentTypeId">
    <vt:lpwstr>0x01010074E4A2212C0E9C498A3C0DE455121765</vt:lpwstr>
  </property>
  <property fmtid="{D5CDD505-2E9C-101B-9397-08002B2CF9AE}" pid="16" name="MediaServiceImageTags">
    <vt:lpwstr/>
  </property>
</Properties>
</file>